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4" r:id="rId4"/>
  </p:sldMasterIdLst>
  <p:notesMasterIdLst>
    <p:notesMasterId r:id="rId39"/>
  </p:notesMasterIdLst>
  <p:handoutMasterIdLst>
    <p:handoutMasterId r:id="rId40"/>
  </p:handoutMasterIdLst>
  <p:sldIdLst>
    <p:sldId id="256" r:id="rId5"/>
    <p:sldId id="257" r:id="rId6"/>
    <p:sldId id="258" r:id="rId7"/>
    <p:sldId id="287" r:id="rId8"/>
    <p:sldId id="288" r:id="rId9"/>
    <p:sldId id="285" r:id="rId10"/>
    <p:sldId id="286" r:id="rId11"/>
    <p:sldId id="263" r:id="rId12"/>
    <p:sldId id="302" r:id="rId13"/>
    <p:sldId id="294" r:id="rId14"/>
    <p:sldId id="305" r:id="rId15"/>
    <p:sldId id="306" r:id="rId16"/>
    <p:sldId id="299" r:id="rId17"/>
    <p:sldId id="300" r:id="rId18"/>
    <p:sldId id="304" r:id="rId19"/>
    <p:sldId id="308" r:id="rId20"/>
    <p:sldId id="309" r:id="rId21"/>
    <p:sldId id="310" r:id="rId22"/>
    <p:sldId id="307" r:id="rId23"/>
    <p:sldId id="292" r:id="rId24"/>
    <p:sldId id="298" r:id="rId25"/>
    <p:sldId id="291" r:id="rId26"/>
    <p:sldId id="267" r:id="rId27"/>
    <p:sldId id="297" r:id="rId28"/>
    <p:sldId id="303" r:id="rId29"/>
    <p:sldId id="301" r:id="rId30"/>
    <p:sldId id="262" r:id="rId31"/>
    <p:sldId id="268" r:id="rId32"/>
    <p:sldId id="295" r:id="rId33"/>
    <p:sldId id="264" r:id="rId34"/>
    <p:sldId id="259" r:id="rId35"/>
    <p:sldId id="261" r:id="rId36"/>
    <p:sldId id="266" r:id="rId37"/>
    <p:sldId id="269" r:id="rId38"/>
  </p:sldIdLst>
  <p:sldSz cx="9144000" cy="5143500" type="screen16x9"/>
  <p:notesSz cx="6858000" cy="9144000"/>
  <p:embeddedFontLst>
    <p:embeddedFont>
      <p:font typeface="Lato" panose="020F0502020204030203" pitchFamily="34" charset="0"/>
      <p:regular r:id="rId41"/>
      <p:bold r:id="rId42"/>
      <p:italic r:id="rId43"/>
      <p:boldItalic r:id="rId44"/>
    </p:embeddedFont>
    <p:embeddedFont>
      <p:font typeface="Lato Black" panose="020F0502020204030203" pitchFamily="34" charset="0"/>
      <p:bold r:id="rId45"/>
      <p:boldItalic r:id="rId46"/>
    </p:embeddedFont>
    <p:embeddedFont>
      <p:font typeface="Raleway" pitchFamily="2"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15FD9-5CFA-799F-94E9-09FE14DB0156}" v="329" dt="2022-12-07T03:53:54.633"/>
    <p1510:client id="{4920A443-F5C2-4FE4-8937-72B47BCE1519}" v="185" dt="2022-12-06T23:37:15.360"/>
    <p1510:client id="{77678169-14BC-443E-7765-744FA52A714A}" v="13" dt="2022-12-07T02:24:18.704"/>
    <p1510:client id="{922E38E1-D78C-6474-DDEF-0E591411CC14}" v="258" dt="2022-12-07T00:16:32.458"/>
    <p1510:client id="{9531BB77-9C15-4506-8D8F-4FBAA1014312}" v="1488" vWet="1490" dt="2022-12-07T06:10:22.930"/>
    <p1510:client id="{D18243D3-A0B4-49D6-8E42-019F94B69FC2}" v="2869" dt="2022-12-07T07:43:52.473"/>
    <p1510:client id="{D5AE58B9-8791-53C7-DFBC-EC5C2398A9B2}" v="540" dt="2022-12-07T03:12:19.735"/>
    <p1510:client id="{DB2B997A-5416-752E-3C29-203B4E9CF98D}" v="76" dt="2022-12-07T06:07:05.674"/>
    <p1510:client id="{E4A77190-A1AE-3540-4B14-A31CE6461D37}" v="173" dt="2022-12-07T04:07:51.2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DC8825-417E-E54D-4DF0-83377B921C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1</a:t>
            </a:r>
          </a:p>
        </p:txBody>
      </p:sp>
      <p:sp>
        <p:nvSpPr>
          <p:cNvPr id="3" name="Date Placeholder 2">
            <a:extLst>
              <a:ext uri="{FF2B5EF4-FFF2-40B4-BE49-F238E27FC236}">
                <a16:creationId xmlns:a16="http://schemas.microsoft.com/office/drawing/2014/main" id="{E4F863E4-B996-F70C-B7CA-17CD861722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D7A8A0-3E56-49BD-8773-86DDC92BA3B8}" type="datetimeFigureOut">
              <a:rPr lang="en-IN" smtClean="0"/>
              <a:t>06-12-2022</a:t>
            </a:fld>
            <a:endParaRPr lang="en-IN"/>
          </a:p>
        </p:txBody>
      </p:sp>
      <p:sp>
        <p:nvSpPr>
          <p:cNvPr id="4" name="Footer Placeholder 3">
            <a:extLst>
              <a:ext uri="{FF2B5EF4-FFF2-40B4-BE49-F238E27FC236}">
                <a16:creationId xmlns:a16="http://schemas.microsoft.com/office/drawing/2014/main" id="{A54B88DB-3EF9-0CBA-30B6-256198B26E8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8053F29-A040-C590-6659-4A50A631B0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C76318-2FF1-40FA-A714-60A78B7E5C18}" type="slidenum">
              <a:rPr lang="en-IN" smtClean="0"/>
              <a:t>‹#›</a:t>
            </a:fld>
            <a:endParaRPr lang="en-IN"/>
          </a:p>
        </p:txBody>
      </p:sp>
    </p:spTree>
    <p:extLst>
      <p:ext uri="{BB962C8B-B14F-4D97-AF65-F5344CB8AC3E}">
        <p14:creationId xmlns:p14="http://schemas.microsoft.com/office/powerpoint/2010/main" val="103350844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hf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bcaresearch.com/auth?returnURL=https%3A%2F%2Fwww.bcaresearch.com%2Freports%2Fview_report%2F36509%2Fbca"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715bf8545e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715bf8545e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 guys, we are the fantastic four and our project is Twitter data analysis for </a:t>
            </a:r>
            <a:r>
              <a:rPr lang="en-US" err="1"/>
              <a:t>fifa</a:t>
            </a:r>
            <a:r>
              <a:rPr lang="en-US"/>
              <a:t> </a:t>
            </a:r>
            <a:r>
              <a:rPr lang="en-US" err="1"/>
              <a:t>worldcup</a:t>
            </a:r>
            <a:r>
              <a:rPr lang="en-US"/>
              <a:t> </a:t>
            </a:r>
            <a:r>
              <a:rPr lang="en-US" err="1"/>
              <a:t>qatar</a:t>
            </a:r>
            <a:r>
              <a:rPr lang="en-US"/>
              <a:t> 2022.</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will be 2 outcomes for our project-</a:t>
            </a:r>
          </a:p>
          <a:p>
            <a:pPr marL="0" lvl="0" indent="0" algn="l" rtl="0">
              <a:spcBef>
                <a:spcPts val="0"/>
              </a:spcBef>
              <a:spcAft>
                <a:spcPts val="0"/>
              </a:spcAft>
              <a:buNone/>
            </a:pPr>
            <a:endParaRPr lang="en-US"/>
          </a:p>
          <a:p>
            <a:pPr marL="0" lvl="0" indent="0" algn="l" rtl="0">
              <a:spcBef>
                <a:spcPts val="0"/>
              </a:spcBef>
              <a:spcAft>
                <a:spcPts val="0"/>
              </a:spcAft>
              <a:buNone/>
            </a:pPr>
            <a:r>
              <a:rPr lang="en-US"/>
              <a:t>First: visualization Dashboard: We'll display top N tweets based on locations, likes, etc. We will also be plotting tweets on a world map for better visualization</a:t>
            </a:r>
          </a:p>
          <a:p>
            <a:pPr marL="0" lvl="0" indent="0" algn="l" rtl="0">
              <a:spcBef>
                <a:spcPts val="0"/>
              </a:spcBef>
              <a:spcAft>
                <a:spcPts val="0"/>
              </a:spcAft>
              <a:buNone/>
            </a:pPr>
            <a:endParaRPr lang="en-US"/>
          </a:p>
          <a:p>
            <a:pPr marL="0" lvl="0" indent="0" algn="l" rtl="0">
              <a:spcBef>
                <a:spcPts val="0"/>
              </a:spcBef>
              <a:spcAft>
                <a:spcPts val="0"/>
              </a:spcAft>
              <a:buNone/>
            </a:pPr>
            <a:r>
              <a:rPr lang="en-US"/>
              <a:t>Second will be sentiment analysis: We'll classify tweets based on sentiment score to gain insights into people's reactions.</a:t>
            </a:r>
            <a:endParaRPr/>
          </a:p>
        </p:txBody>
      </p:sp>
    </p:spTree>
    <p:extLst>
      <p:ext uri="{BB962C8B-B14F-4D97-AF65-F5344CB8AC3E}">
        <p14:creationId xmlns:p14="http://schemas.microsoft.com/office/powerpoint/2010/main" val="210462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lnSpc>
                <a:spcPct val="110000"/>
              </a:lnSpc>
              <a:spcBef>
                <a:spcPts val="100"/>
              </a:spcBef>
              <a:spcAft>
                <a:spcPts val="600"/>
              </a:spcAft>
              <a:buNone/>
            </a:pPr>
            <a:r>
              <a:rPr lang="en-US" sz="1800">
                <a:effectLst/>
                <a:latin typeface="Linux Libertine"/>
                <a:ea typeface="Calibri" panose="020F0502020204030204" pitchFamily="34" charset="0"/>
                <a:cs typeface="Arial" panose="020B0604020202020204" pitchFamily="34" charset="0"/>
              </a:rPr>
              <a:t>The project consists of analysis of tweet sentiments and extracting general opinions of the people with regards to FIFA world cup. The project employed NLTK to clean and process the data. </a:t>
            </a:r>
            <a:r>
              <a:rPr lang="en-US" sz="1800" err="1">
                <a:effectLst/>
                <a:latin typeface="Linux Libertine"/>
                <a:ea typeface="Calibri" panose="020F0502020204030204" pitchFamily="34" charset="0"/>
                <a:cs typeface="Arial" panose="020B0604020202020204" pitchFamily="34" charset="0"/>
              </a:rPr>
              <a:t>Textblob</a:t>
            </a:r>
            <a:r>
              <a:rPr lang="en-US" sz="1800">
                <a:effectLst/>
                <a:latin typeface="Linux Libertine"/>
                <a:ea typeface="Calibri" panose="020F0502020204030204" pitchFamily="34" charset="0"/>
                <a:cs typeface="Arial" panose="020B0604020202020204" pitchFamily="34" charset="0"/>
              </a:rPr>
              <a:t> was used to extract tweets polarity. Supervised ML models were used to learn sentiments from the custom dataset and the accuracy of Naïve Bayes and Logistic regression was evaluated and compared. An interactive visualization dashboard will be built to help businesses manage customer demographic statistics. The interactive dashboard tool will be evaluated based on query response times to check for scalability.  </a:t>
            </a:r>
          </a:p>
          <a:p>
            <a:pPr marL="139700" indent="0" algn="just">
              <a:lnSpc>
                <a:spcPct val="110000"/>
              </a:lnSpc>
              <a:spcBef>
                <a:spcPts val="100"/>
              </a:spcBef>
              <a:spcAft>
                <a:spcPts val="600"/>
              </a:spcAft>
              <a:buNone/>
            </a:pPr>
            <a:endParaRPr lang="en-US" sz="1800">
              <a:effectLst/>
              <a:latin typeface="Linux Libertine"/>
              <a:ea typeface="Calibri" panose="020F0502020204030204" pitchFamily="34" charset="0"/>
              <a:cs typeface="Arial" panose="020B0604020202020204" pitchFamily="34" charset="0"/>
            </a:endParaRPr>
          </a:p>
          <a:p>
            <a:pPr marL="139700" marR="0" lvl="0" indent="0" algn="just" defTabSz="914400" rtl="0" eaLnBrk="1" fontAlgn="auto" latinLnBrk="0" hangingPunct="1">
              <a:lnSpc>
                <a:spcPct val="110000"/>
              </a:lnSpc>
              <a:spcBef>
                <a:spcPts val="100"/>
              </a:spcBef>
              <a:spcAft>
                <a:spcPts val="600"/>
              </a:spcAft>
              <a:buClr>
                <a:srgbClr val="000000"/>
              </a:buClr>
              <a:buSzPts val="1400"/>
              <a:buFont typeface="Arial"/>
              <a:buNone/>
              <a:tabLst/>
              <a:defRPr/>
            </a:pPr>
            <a:r>
              <a:rPr lang="en-US" sz="1800">
                <a:effectLst/>
                <a:latin typeface="Linux Libertine"/>
                <a:ea typeface="Calibri" panose="020F0502020204030204" pitchFamily="34" charset="0"/>
                <a:cs typeface="Arial" panose="020B0604020202020204" pitchFamily="34" charset="0"/>
              </a:rPr>
              <a:t>Currently, we are limiting our dataset for sentiment analysis to the most common language, which is English, but using translating libraries can help us to expand this to multiple languages. In the future, Deep learning model could be implemented to improve the accuracy of sentiment analysis. Transformer models like BERT and ELMO which have proved to have state-of-the-art performances for Sentiment analysis could be fine-tuned for this application. More interactive dashboard which has more query input fields depending on customer requirement could be built. Live tweet visualization could be the next feature to add to this dashboard tool which will visualize tweets based on specified timeframes. </a:t>
            </a:r>
            <a:endParaRPr lang="en-IN" sz="1800">
              <a:effectLst/>
              <a:latin typeface="Linux Libertine"/>
              <a:ea typeface="Calibri" panose="020F0502020204030204" pitchFamily="34" charset="0"/>
              <a:cs typeface="Arial" panose="020B0604020202020204" pitchFamily="34" charset="0"/>
            </a:endParaRPr>
          </a:p>
          <a:p>
            <a:pPr marL="139700" indent="0" algn="just">
              <a:lnSpc>
                <a:spcPct val="110000"/>
              </a:lnSpc>
              <a:spcBef>
                <a:spcPts val="100"/>
              </a:spcBef>
              <a:spcAft>
                <a:spcPts val="600"/>
              </a:spcAft>
              <a:buNone/>
            </a:pPr>
            <a:endParaRPr lang="en-IN" sz="1800">
              <a:effectLst/>
              <a:latin typeface="Linux Libertine"/>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78185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lnSpc>
                <a:spcPct val="110000"/>
              </a:lnSpc>
              <a:spcBef>
                <a:spcPts val="100"/>
              </a:spcBef>
              <a:spcAft>
                <a:spcPts val="600"/>
              </a:spcAft>
              <a:buNone/>
            </a:pPr>
            <a:r>
              <a:rPr lang="en-US" sz="1800">
                <a:effectLst/>
                <a:latin typeface="Linux Libertine"/>
                <a:ea typeface="Calibri" panose="020F0502020204030204" pitchFamily="34" charset="0"/>
                <a:cs typeface="Arial" panose="020B0604020202020204" pitchFamily="34" charset="0"/>
              </a:rPr>
              <a:t>The project consists of analysis of tweet sentiments and extracting general opinions of the people with regards to FIFA world cup. The project employed NLTK to clean and process the data. </a:t>
            </a:r>
            <a:r>
              <a:rPr lang="en-US" sz="1800" err="1">
                <a:effectLst/>
                <a:latin typeface="Linux Libertine"/>
                <a:ea typeface="Calibri" panose="020F0502020204030204" pitchFamily="34" charset="0"/>
                <a:cs typeface="Arial" panose="020B0604020202020204" pitchFamily="34" charset="0"/>
              </a:rPr>
              <a:t>Textblob</a:t>
            </a:r>
            <a:r>
              <a:rPr lang="en-US" sz="1800">
                <a:effectLst/>
                <a:latin typeface="Linux Libertine"/>
                <a:ea typeface="Calibri" panose="020F0502020204030204" pitchFamily="34" charset="0"/>
                <a:cs typeface="Arial" panose="020B0604020202020204" pitchFamily="34" charset="0"/>
              </a:rPr>
              <a:t> was used to extract tweets polarity. Supervised ML models were used to learn sentiments from the custom dataset and the accuracy of Naïve Bayes and Logistic regression was evaluated and compared. An interactive visualization dashboard will be built to help businesses manage customer demographic statistics. The interactive dashboard tool will be evaluated based on query response times to check for scalability.  </a:t>
            </a:r>
          </a:p>
          <a:p>
            <a:pPr marL="139700" indent="0" algn="just">
              <a:lnSpc>
                <a:spcPct val="110000"/>
              </a:lnSpc>
              <a:spcBef>
                <a:spcPts val="100"/>
              </a:spcBef>
              <a:spcAft>
                <a:spcPts val="600"/>
              </a:spcAft>
              <a:buNone/>
            </a:pPr>
            <a:endParaRPr lang="en-US" sz="1800">
              <a:effectLst/>
              <a:latin typeface="Linux Libertine"/>
              <a:ea typeface="Calibri" panose="020F0502020204030204" pitchFamily="34" charset="0"/>
              <a:cs typeface="Arial" panose="020B0604020202020204" pitchFamily="34" charset="0"/>
            </a:endParaRPr>
          </a:p>
          <a:p>
            <a:pPr marL="139700" marR="0" lvl="0" indent="0" algn="just" defTabSz="914400" rtl="0" eaLnBrk="1" fontAlgn="auto" latinLnBrk="0" hangingPunct="1">
              <a:lnSpc>
                <a:spcPct val="110000"/>
              </a:lnSpc>
              <a:spcBef>
                <a:spcPts val="100"/>
              </a:spcBef>
              <a:spcAft>
                <a:spcPts val="600"/>
              </a:spcAft>
              <a:buClr>
                <a:srgbClr val="000000"/>
              </a:buClr>
              <a:buSzPts val="1400"/>
              <a:buFont typeface="Arial"/>
              <a:buNone/>
              <a:tabLst/>
              <a:defRPr/>
            </a:pPr>
            <a:r>
              <a:rPr lang="en-US" sz="1800">
                <a:effectLst/>
                <a:latin typeface="Linux Libertine"/>
                <a:ea typeface="Calibri" panose="020F0502020204030204" pitchFamily="34" charset="0"/>
                <a:cs typeface="Arial" panose="020B0604020202020204" pitchFamily="34" charset="0"/>
              </a:rPr>
              <a:t>Currently, we are limiting our dataset for sentiment analysis to the most common language, which is English, but using translating libraries can help us to expand this to multiple languages. In the future, Deep learning model could be implemented to improve the accuracy of sentiment analysis. Transformer models like BERT and ELMO which have proved to have state-of-the-art performances for Sentiment analysis could be fine-tuned for this application. More interactive dashboard which has more query input fields depending on customer requirement could be built. Live tweet visualization could be the next feature to add to this dashboard tool which will visualize tweets based on specified timeframes. </a:t>
            </a:r>
            <a:endParaRPr lang="en-IN" sz="1800">
              <a:effectLst/>
              <a:latin typeface="Linux Libertine"/>
              <a:ea typeface="Calibri" panose="020F0502020204030204" pitchFamily="34" charset="0"/>
              <a:cs typeface="Arial" panose="020B0604020202020204" pitchFamily="34" charset="0"/>
            </a:endParaRPr>
          </a:p>
          <a:p>
            <a:pPr marL="139700" indent="0" algn="just">
              <a:lnSpc>
                <a:spcPct val="110000"/>
              </a:lnSpc>
              <a:spcBef>
                <a:spcPts val="100"/>
              </a:spcBef>
              <a:spcAft>
                <a:spcPts val="600"/>
              </a:spcAft>
              <a:buNone/>
            </a:pPr>
            <a:endParaRPr lang="en-IN" sz="1800">
              <a:effectLst/>
              <a:latin typeface="Linux Libertine"/>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86927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Hello I am Mihir Patel. I will be talking about sentiment analysis. </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We have used </a:t>
            </a:r>
            <a:r>
              <a:rPr lang="en-US" err="1"/>
              <a:t>Textblob</a:t>
            </a:r>
            <a:r>
              <a:rPr lang="en-US"/>
              <a:t> library which helps in finding the polarity of tweets. It is very useful library for </a:t>
            </a:r>
            <a:r>
              <a:rPr lang="en-US" err="1"/>
              <a:t>analysisng</a:t>
            </a:r>
            <a:r>
              <a:rPr lang="en-US"/>
              <a:t> on textual data.</a:t>
            </a:r>
          </a:p>
          <a:p>
            <a:pPr marL="0" lvl="0" indent="0" algn="l" rtl="0">
              <a:spcBef>
                <a:spcPts val="0"/>
              </a:spcBef>
              <a:spcAft>
                <a:spcPts val="0"/>
              </a:spcAft>
              <a:buNone/>
            </a:pPr>
            <a:endParaRPr lang="en-US"/>
          </a:p>
          <a:p>
            <a:pPr marL="0" lvl="0" indent="0" algn="l" rtl="0">
              <a:spcBef>
                <a:spcPts val="0"/>
              </a:spcBef>
              <a:spcAft>
                <a:spcPts val="0"/>
              </a:spcAft>
              <a:buNone/>
            </a:pPr>
            <a:r>
              <a:rPr lang="en-US"/>
              <a:t>It will take tweets content, tokenize it and calculates scores based on polarity of each token.</a:t>
            </a:r>
          </a:p>
          <a:p>
            <a:pPr marL="0" lvl="0" indent="0" algn="l" rtl="0">
              <a:spcBef>
                <a:spcPts val="0"/>
              </a:spcBef>
              <a:spcAft>
                <a:spcPts val="0"/>
              </a:spcAft>
              <a:buNone/>
            </a:pPr>
            <a:endParaRPr lang="en-US"/>
          </a:p>
          <a:p>
            <a:pPr marL="0" lvl="0" indent="0" algn="l" rtl="0">
              <a:spcBef>
                <a:spcPts val="0"/>
              </a:spcBef>
              <a:spcAft>
                <a:spcPts val="0"/>
              </a:spcAft>
              <a:buNone/>
            </a:pPr>
            <a:r>
              <a:rPr lang="en-US"/>
              <a:t>We have assigned sentiment value …….   </a:t>
            </a:r>
            <a:endParaRPr/>
          </a:p>
        </p:txBody>
      </p:sp>
    </p:spTree>
    <p:extLst>
      <p:ext uri="{BB962C8B-B14F-4D97-AF65-F5344CB8AC3E}">
        <p14:creationId xmlns:p14="http://schemas.microsoft.com/office/powerpoint/2010/main" val="24552162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have implemented two classification algorithms using </a:t>
            </a:r>
            <a:r>
              <a:rPr lang="en-US" err="1"/>
              <a:t>pyspark</a:t>
            </a:r>
            <a:r>
              <a:rPr lang="en-US"/>
              <a:t> </a:t>
            </a:r>
            <a:r>
              <a:rPr lang="en-US" err="1"/>
              <a:t>mllib</a:t>
            </a:r>
            <a:r>
              <a:rPr lang="en-US"/>
              <a:t>. </a:t>
            </a:r>
          </a:p>
          <a:p>
            <a:pPr marL="0" lvl="0" indent="0" algn="l" rtl="0">
              <a:spcBef>
                <a:spcPts val="0"/>
              </a:spcBef>
              <a:spcAft>
                <a:spcPts val="0"/>
              </a:spcAft>
              <a:buNone/>
            </a:pPr>
            <a:endParaRPr lang="en-US"/>
          </a:p>
          <a:p>
            <a:pPr marL="0" lvl="0" indent="0" algn="l" rtl="0">
              <a:spcBef>
                <a:spcPts val="0"/>
              </a:spcBef>
              <a:spcAft>
                <a:spcPts val="0"/>
              </a:spcAft>
              <a:buNone/>
            </a:pPr>
            <a:r>
              <a:rPr lang="en-US" err="1"/>
              <a:t>Logis</a:t>
            </a:r>
            <a:r>
              <a:rPr lang="en-US"/>
              <a:t>…. And Naïve …</a:t>
            </a:r>
          </a:p>
          <a:p>
            <a:pPr marL="0" lvl="0" indent="0" algn="l" rtl="0">
              <a:spcBef>
                <a:spcPts val="0"/>
              </a:spcBef>
              <a:spcAft>
                <a:spcPts val="0"/>
              </a:spcAft>
              <a:buNone/>
            </a:pPr>
            <a:endParaRPr lang="en-US"/>
          </a:p>
          <a:p>
            <a:pPr marL="0" lvl="0" indent="0" algn="l" rtl="0">
              <a:spcBef>
                <a:spcPts val="0"/>
              </a:spcBef>
              <a:spcAft>
                <a:spcPts val="0"/>
              </a:spcAft>
              <a:buNone/>
            </a:pPr>
            <a:r>
              <a:rPr lang="en-US"/>
              <a:t>For this we have build </a:t>
            </a:r>
            <a:r>
              <a:rPr lang="en-US" err="1"/>
              <a:t>ppipeline</a:t>
            </a:r>
            <a:r>
              <a:rPr lang="en-US"/>
              <a:t> which consists of stages like tokenizer which …. , Hashing TF to </a:t>
            </a:r>
            <a:r>
              <a:rPr lang="en-US" err="1"/>
              <a:t>caclculate</a:t>
            </a:r>
            <a:r>
              <a:rPr lang="en-US"/>
              <a:t> TFIDF and then the ML model.</a:t>
            </a:r>
          </a:p>
          <a:p>
            <a:pPr marL="0" lvl="0" indent="0" algn="l" rtl="0">
              <a:spcBef>
                <a:spcPts val="0"/>
              </a:spcBef>
              <a:spcAft>
                <a:spcPts val="0"/>
              </a:spcAft>
              <a:buNone/>
            </a:pPr>
            <a:endParaRPr lang="en-US"/>
          </a:p>
          <a:p>
            <a:pPr marL="0" lvl="0" indent="0" algn="l" rtl="0">
              <a:spcBef>
                <a:spcPts val="0"/>
              </a:spcBef>
              <a:spcAft>
                <a:spcPts val="0"/>
              </a:spcAft>
              <a:buNone/>
            </a:pPr>
            <a:r>
              <a:rPr lang="en-US"/>
              <a:t>Building pipeline helps in </a:t>
            </a:r>
            <a:r>
              <a:rPr lang="en-US" err="1"/>
              <a:t>scalabilty</a:t>
            </a: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That’s why we used </a:t>
            </a:r>
            <a:r>
              <a:rPr lang="en-US" err="1"/>
              <a:t>Pyspark</a:t>
            </a:r>
            <a:r>
              <a:rPr lang="en-US"/>
              <a:t>. </a:t>
            </a:r>
            <a:endParaRPr/>
          </a:p>
        </p:txBody>
      </p:sp>
    </p:spTree>
    <p:extLst>
      <p:ext uri="{BB962C8B-B14F-4D97-AF65-F5344CB8AC3E}">
        <p14:creationId xmlns:p14="http://schemas.microsoft.com/office/powerpoint/2010/main" val="339467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766a02d0d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766a02d0d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Accuracy of LR = 89 and Naïve Bayes is 71.</a:t>
            </a:r>
          </a:p>
          <a:p>
            <a:pPr marL="0" lvl="0" indent="0" algn="l" rtl="0">
              <a:spcBef>
                <a:spcPts val="0"/>
              </a:spcBef>
              <a:spcAft>
                <a:spcPts val="0"/>
              </a:spcAft>
              <a:buNone/>
            </a:pPr>
            <a:endParaRPr lang="en-US"/>
          </a:p>
          <a:p>
            <a:pPr marL="0" lvl="0" indent="0" algn="l" rtl="0">
              <a:spcBef>
                <a:spcPts val="0"/>
              </a:spcBef>
              <a:spcAft>
                <a:spcPts val="0"/>
              </a:spcAft>
              <a:buNone/>
            </a:pPr>
            <a:r>
              <a:rPr lang="en-US"/>
              <a:t>Also you can  see precision of sentiment 2 </a:t>
            </a:r>
            <a:r>
              <a:rPr lang="en-US" err="1"/>
              <a:t>i.e</a:t>
            </a:r>
            <a:r>
              <a:rPr lang="en-US"/>
              <a:t> negative value if just 40% meaning from all negative sentiments predicted only 40% of them were actually negative </a:t>
            </a:r>
            <a:endParaRPr/>
          </a:p>
        </p:txBody>
      </p:sp>
    </p:spTree>
    <p:extLst>
      <p:ext uri="{BB962C8B-B14F-4D97-AF65-F5344CB8AC3E}">
        <p14:creationId xmlns:p14="http://schemas.microsoft.com/office/powerpoint/2010/main" val="2411627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766a02d0d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766a02d0d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Confusion matrix. </a:t>
            </a:r>
          </a:p>
          <a:p>
            <a:pPr marL="0" lvl="0" indent="0" algn="l" rtl="0">
              <a:spcBef>
                <a:spcPts val="0"/>
              </a:spcBef>
              <a:spcAft>
                <a:spcPts val="0"/>
              </a:spcAft>
              <a:buNone/>
            </a:pPr>
            <a:endParaRPr lang="en-US"/>
          </a:p>
          <a:p>
            <a:pPr marL="0" lvl="0" indent="0" algn="l" rtl="0">
              <a:spcBef>
                <a:spcPts val="0"/>
              </a:spcBef>
              <a:spcAft>
                <a:spcPts val="0"/>
              </a:spcAft>
              <a:buNone/>
            </a:pPr>
            <a:r>
              <a:rPr lang="en-US"/>
              <a:t>We can see neutral values in LR is 91% True classified however only 63% in Naïve Bayes</a:t>
            </a:r>
            <a:endParaRPr/>
          </a:p>
        </p:txBody>
      </p:sp>
    </p:spTree>
    <p:extLst>
      <p:ext uri="{BB962C8B-B14F-4D97-AF65-F5344CB8AC3E}">
        <p14:creationId xmlns:p14="http://schemas.microsoft.com/office/powerpoint/2010/main" val="3234365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will be 2 outcomes for our project-</a:t>
            </a:r>
          </a:p>
          <a:p>
            <a:pPr marL="0" lvl="0" indent="0" algn="l" rtl="0">
              <a:spcBef>
                <a:spcPts val="0"/>
              </a:spcBef>
              <a:spcAft>
                <a:spcPts val="0"/>
              </a:spcAft>
              <a:buNone/>
            </a:pPr>
            <a:endParaRPr lang="en-US"/>
          </a:p>
          <a:p>
            <a:pPr marL="0" lvl="0" indent="0" algn="l" rtl="0">
              <a:spcBef>
                <a:spcPts val="0"/>
              </a:spcBef>
              <a:spcAft>
                <a:spcPts val="0"/>
              </a:spcAft>
              <a:buNone/>
            </a:pPr>
            <a:r>
              <a:rPr lang="en-US"/>
              <a:t>First: visualization Dashboard: We'll display top N tweets based on locations, likes, etc. We will also be plotting tweets on a world map for better visualization</a:t>
            </a:r>
          </a:p>
          <a:p>
            <a:pPr marL="0" lvl="0" indent="0" algn="l" rtl="0">
              <a:spcBef>
                <a:spcPts val="0"/>
              </a:spcBef>
              <a:spcAft>
                <a:spcPts val="0"/>
              </a:spcAft>
              <a:buNone/>
            </a:pPr>
            <a:endParaRPr lang="en-US"/>
          </a:p>
          <a:p>
            <a:pPr marL="0" lvl="0" indent="0" algn="l" rtl="0">
              <a:spcBef>
                <a:spcPts val="0"/>
              </a:spcBef>
              <a:spcAft>
                <a:spcPts val="0"/>
              </a:spcAft>
              <a:buNone/>
            </a:pPr>
            <a:r>
              <a:rPr lang="en-US"/>
              <a:t>Second will be sentiment analysis: We'll classify tweets based on sentiment score to gain insights into people's reactions.</a:t>
            </a:r>
            <a:endParaRPr/>
          </a:p>
        </p:txBody>
      </p:sp>
    </p:spTree>
    <p:extLst>
      <p:ext uri="{BB962C8B-B14F-4D97-AF65-F5344CB8AC3E}">
        <p14:creationId xmlns:p14="http://schemas.microsoft.com/office/powerpoint/2010/main" val="2109802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err="1"/>
              <a:t>scalabilty</a:t>
            </a:r>
            <a:endParaRPr/>
          </a:p>
        </p:txBody>
      </p:sp>
    </p:spTree>
    <p:extLst>
      <p:ext uri="{BB962C8B-B14F-4D97-AF65-F5344CB8AC3E}">
        <p14:creationId xmlns:p14="http://schemas.microsoft.com/office/powerpoint/2010/main" val="34812363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will be 2 outcomes for our project-</a:t>
            </a:r>
          </a:p>
          <a:p>
            <a:pPr marL="0" lvl="0" indent="0" algn="l" rtl="0">
              <a:spcBef>
                <a:spcPts val="0"/>
              </a:spcBef>
              <a:spcAft>
                <a:spcPts val="0"/>
              </a:spcAft>
              <a:buNone/>
            </a:pPr>
            <a:endParaRPr lang="en-US"/>
          </a:p>
          <a:p>
            <a:pPr marL="0" lvl="0" indent="0" algn="l" rtl="0">
              <a:spcBef>
                <a:spcPts val="0"/>
              </a:spcBef>
              <a:spcAft>
                <a:spcPts val="0"/>
              </a:spcAft>
              <a:buNone/>
            </a:pPr>
            <a:r>
              <a:rPr lang="en-US"/>
              <a:t>First: visualization Dashboard: We'll display top N tweets based on locations, likes, etc. We will also be plotting tweets on a world map for better visualization</a:t>
            </a:r>
          </a:p>
          <a:p>
            <a:pPr marL="0" lvl="0" indent="0" algn="l" rtl="0">
              <a:spcBef>
                <a:spcPts val="0"/>
              </a:spcBef>
              <a:spcAft>
                <a:spcPts val="0"/>
              </a:spcAft>
              <a:buNone/>
            </a:pPr>
            <a:endParaRPr lang="en-US"/>
          </a:p>
          <a:p>
            <a:pPr marL="0" lvl="0" indent="0" algn="l" rtl="0">
              <a:spcBef>
                <a:spcPts val="0"/>
              </a:spcBef>
              <a:spcAft>
                <a:spcPts val="0"/>
              </a:spcAft>
              <a:buNone/>
            </a:pPr>
            <a:r>
              <a:rPr lang="en-US"/>
              <a:t>Second will be sentiment analysis: We'll classify tweets based on sentiment score to gain insights into people's reactions.</a:t>
            </a:r>
            <a:endParaRPr/>
          </a:p>
        </p:txBody>
      </p:sp>
    </p:spTree>
    <p:extLst>
      <p:ext uri="{BB962C8B-B14F-4D97-AF65-F5344CB8AC3E}">
        <p14:creationId xmlns:p14="http://schemas.microsoft.com/office/powerpoint/2010/main" val="1267301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f88252dc4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f88252dc4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are the topics for todays presentation.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766a02d0d9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766a02d0d9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3230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extLst>
      <p:ext uri="{BB962C8B-B14F-4D97-AF65-F5344CB8AC3E}">
        <p14:creationId xmlns:p14="http://schemas.microsoft.com/office/powerpoint/2010/main" val="579915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lnSpc>
                <a:spcPct val="110000"/>
              </a:lnSpc>
              <a:spcBef>
                <a:spcPts val="100"/>
              </a:spcBef>
              <a:spcAft>
                <a:spcPts val="600"/>
              </a:spcAft>
              <a:buNone/>
            </a:pPr>
            <a:r>
              <a:rPr lang="en-US" sz="1800">
                <a:effectLst/>
                <a:latin typeface="Linux Libertine"/>
                <a:ea typeface="Calibri" panose="020F0502020204030204" pitchFamily="34" charset="0"/>
                <a:cs typeface="Arial" panose="020B0604020202020204" pitchFamily="34" charset="0"/>
              </a:rPr>
              <a:t>The project consists of analysis of tweet sentiments and extracting general opinions of the people with regards to FIFA world cup. The project employed NLTK to clean and process the data. </a:t>
            </a:r>
            <a:r>
              <a:rPr lang="en-US" sz="1800" err="1">
                <a:effectLst/>
                <a:latin typeface="Linux Libertine"/>
                <a:ea typeface="Calibri" panose="020F0502020204030204" pitchFamily="34" charset="0"/>
                <a:cs typeface="Arial" panose="020B0604020202020204" pitchFamily="34" charset="0"/>
              </a:rPr>
              <a:t>Textblob</a:t>
            </a:r>
            <a:r>
              <a:rPr lang="en-US" sz="1800">
                <a:effectLst/>
                <a:latin typeface="Linux Libertine"/>
                <a:ea typeface="Calibri" panose="020F0502020204030204" pitchFamily="34" charset="0"/>
                <a:cs typeface="Arial" panose="020B0604020202020204" pitchFamily="34" charset="0"/>
              </a:rPr>
              <a:t> was used to extract tweets polarity. Supervised ML models were used to learn sentiments from the custom dataset and the accuracy of Naïve Bayes and Logistic regression was evaluated and compared. An interactive visualization dashboard will be built to help businesses manage customer demographic statistics. The interactive dashboard tool will be evaluated based on query response times to check for scalability.  </a:t>
            </a:r>
          </a:p>
          <a:p>
            <a:pPr marL="139700" indent="0" algn="just">
              <a:lnSpc>
                <a:spcPct val="110000"/>
              </a:lnSpc>
              <a:spcBef>
                <a:spcPts val="100"/>
              </a:spcBef>
              <a:spcAft>
                <a:spcPts val="600"/>
              </a:spcAft>
              <a:buNone/>
            </a:pPr>
            <a:endParaRPr lang="en-US" sz="1800">
              <a:effectLst/>
              <a:latin typeface="Linux Libertine"/>
              <a:ea typeface="Calibri" panose="020F0502020204030204" pitchFamily="34" charset="0"/>
              <a:cs typeface="Arial" panose="020B0604020202020204" pitchFamily="34" charset="0"/>
            </a:endParaRPr>
          </a:p>
          <a:p>
            <a:pPr marL="139700" marR="0" lvl="0" indent="0" algn="just" defTabSz="914400" rtl="0" eaLnBrk="1" fontAlgn="auto" latinLnBrk="0" hangingPunct="1">
              <a:lnSpc>
                <a:spcPct val="110000"/>
              </a:lnSpc>
              <a:spcBef>
                <a:spcPts val="100"/>
              </a:spcBef>
              <a:spcAft>
                <a:spcPts val="600"/>
              </a:spcAft>
              <a:buClr>
                <a:srgbClr val="000000"/>
              </a:buClr>
              <a:buSzPts val="1400"/>
              <a:buFont typeface="Arial"/>
              <a:buNone/>
              <a:tabLst/>
              <a:defRPr/>
            </a:pPr>
            <a:r>
              <a:rPr lang="en-US" sz="1800">
                <a:effectLst/>
                <a:latin typeface="Linux Libertine"/>
                <a:ea typeface="Calibri" panose="020F0502020204030204" pitchFamily="34" charset="0"/>
                <a:cs typeface="Arial" panose="020B0604020202020204" pitchFamily="34" charset="0"/>
              </a:rPr>
              <a:t>Currently, we are limiting our dataset for sentiment analysis to the most common language, which is English, but using translating libraries can help us to expand this to multiple languages. In the future, Deep learning model could be implemented to improve the accuracy of sentiment analysis. Transformer models like BERT and ELMO which have proved to have state-of-the-art performances for Sentiment analysis could be fine-tuned for this application. More interactive dashboard which has more query input fields depending on customer requirement could be built. Live tweet visualization could be the next feature to add to this dashboard tool which will visualize tweets based on specified timeframes. </a:t>
            </a:r>
            <a:endParaRPr lang="en-IN" sz="1800">
              <a:effectLst/>
              <a:latin typeface="Linux Libertine"/>
              <a:ea typeface="Calibri" panose="020F0502020204030204" pitchFamily="34" charset="0"/>
              <a:cs typeface="Arial" panose="020B0604020202020204" pitchFamily="34" charset="0"/>
            </a:endParaRPr>
          </a:p>
          <a:p>
            <a:pPr marL="139700" indent="0" algn="just">
              <a:lnSpc>
                <a:spcPct val="110000"/>
              </a:lnSpc>
              <a:spcBef>
                <a:spcPts val="100"/>
              </a:spcBef>
              <a:spcAft>
                <a:spcPts val="600"/>
              </a:spcAft>
              <a:buNone/>
            </a:pPr>
            <a:endParaRPr lang="en-IN" sz="1800">
              <a:effectLst/>
              <a:latin typeface="Linux Libertine"/>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796420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766a02d0d9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766a02d0d9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333333"/>
                </a:solidFill>
                <a:effectLst/>
                <a:latin typeface="sourcesans"/>
              </a:rPr>
              <a:t> a supercomputer has made its prediction for which two teams will be playing in the final on 18 December. </a:t>
            </a:r>
            <a:r>
              <a:rPr lang="en-US" b="1" i="0">
                <a:solidFill>
                  <a:srgbClr val="333333"/>
                </a:solidFill>
                <a:effectLst/>
                <a:latin typeface="sourcesans"/>
              </a:rPr>
              <a:t>According to the research conducted by BCA, Lionel Messi’s Argentina will defeat Cristiano Ronaldo’s Portugal in the final in Qatar in a penalty shootout.</a:t>
            </a:r>
            <a:endParaRPr lang="en-US" b="0" i="0">
              <a:solidFill>
                <a:srgbClr val="333333"/>
              </a:solidFill>
              <a:effectLst/>
              <a:latin typeface="sourcesans"/>
            </a:endParaRPr>
          </a:p>
          <a:p>
            <a:pPr marL="0" lvl="0" indent="0" algn="l" rtl="0">
              <a:spcBef>
                <a:spcPts val="0"/>
              </a:spcBef>
              <a:spcAft>
                <a:spcPts val="0"/>
              </a:spcAft>
              <a:buNone/>
            </a:pPr>
            <a:r>
              <a:rPr lang="en-US" b="0" i="0">
                <a:solidFill>
                  <a:srgbClr val="333333"/>
                </a:solidFill>
                <a:effectLst/>
                <a:latin typeface="sourcesans"/>
              </a:rPr>
              <a:t>The research was published in a special report called ‘</a:t>
            </a:r>
            <a:r>
              <a:rPr lang="en-US" b="0" i="0" u="sng">
                <a:solidFill>
                  <a:srgbClr val="CE0000"/>
                </a:solidFill>
                <a:effectLst/>
                <a:latin typeface="sourcesans"/>
                <a:hlinkClick r:id="rId3"/>
              </a:rPr>
              <a:t>The Most Important Of All Unimportant Forecasts 2nd Edition: 2022 FIFA World Cup</a:t>
            </a:r>
            <a:r>
              <a:rPr lang="en-US" b="0" i="0">
                <a:solidFill>
                  <a:srgbClr val="333333"/>
                </a:solidFill>
                <a:effectLst/>
                <a:latin typeface="sourcesans"/>
              </a:rPr>
              <a:t>.’ </a:t>
            </a:r>
            <a:r>
              <a:rPr lang="en-US" b="1" i="0">
                <a:solidFill>
                  <a:srgbClr val="333333"/>
                </a:solidFill>
                <a:effectLst/>
                <a:latin typeface="sourcesans"/>
              </a:rPr>
              <a:t>BCA based the outcome of the tournament on player statistics from the EA Sport FIFA 2023 game and also sampled 192 group stage games and 64 knockout rounds played from the last four FIFA World Cups.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766a02d0d9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766a02d0d9_4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925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will be 2 outcomes for our project-</a:t>
            </a:r>
          </a:p>
          <a:p>
            <a:pPr marL="0" lvl="0" indent="0" algn="l" rtl="0">
              <a:spcBef>
                <a:spcPts val="0"/>
              </a:spcBef>
              <a:spcAft>
                <a:spcPts val="0"/>
              </a:spcAft>
              <a:buNone/>
            </a:pPr>
            <a:endParaRPr lang="en-US"/>
          </a:p>
          <a:p>
            <a:pPr marL="0" lvl="0" indent="0" algn="l" rtl="0">
              <a:spcBef>
                <a:spcPts val="0"/>
              </a:spcBef>
              <a:spcAft>
                <a:spcPts val="0"/>
              </a:spcAft>
              <a:buNone/>
            </a:pPr>
            <a:r>
              <a:rPr lang="en-US"/>
              <a:t>First: visualization Dashboard: We'll display top N tweets based on locations, likes, etc. We will also be plotting tweets on a world map for better visualization</a:t>
            </a:r>
          </a:p>
          <a:p>
            <a:pPr marL="0" lvl="0" indent="0" algn="l" rtl="0">
              <a:spcBef>
                <a:spcPts val="0"/>
              </a:spcBef>
              <a:spcAft>
                <a:spcPts val="0"/>
              </a:spcAft>
              <a:buNone/>
            </a:pPr>
            <a:endParaRPr lang="en-US"/>
          </a:p>
          <a:p>
            <a:pPr marL="0" lvl="0" indent="0" algn="l" rtl="0">
              <a:spcBef>
                <a:spcPts val="0"/>
              </a:spcBef>
              <a:spcAft>
                <a:spcPts val="0"/>
              </a:spcAft>
              <a:buNone/>
            </a:pPr>
            <a:r>
              <a:rPr lang="en-US"/>
              <a:t>Second will be sentiment analysis: We'll classify tweets based on sentiment score to gain insights into people's reactions.</a:t>
            </a:r>
            <a:endParaRPr/>
          </a:p>
        </p:txBody>
      </p:sp>
    </p:spTree>
    <p:extLst>
      <p:ext uri="{BB962C8B-B14F-4D97-AF65-F5344CB8AC3E}">
        <p14:creationId xmlns:p14="http://schemas.microsoft.com/office/powerpoint/2010/main" val="1840486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will be 2 outcomes for our project-</a:t>
            </a:r>
          </a:p>
          <a:p>
            <a:pPr marL="0" lvl="0" indent="0" algn="l" rtl="0">
              <a:spcBef>
                <a:spcPts val="0"/>
              </a:spcBef>
              <a:spcAft>
                <a:spcPts val="0"/>
              </a:spcAft>
              <a:buNone/>
            </a:pPr>
            <a:endParaRPr lang="en-US"/>
          </a:p>
          <a:p>
            <a:pPr marL="0" lvl="0" indent="0" algn="l" rtl="0">
              <a:spcBef>
                <a:spcPts val="0"/>
              </a:spcBef>
              <a:spcAft>
                <a:spcPts val="0"/>
              </a:spcAft>
              <a:buNone/>
            </a:pPr>
            <a:r>
              <a:rPr lang="en-US"/>
              <a:t>First: visualization Dashboard: We'll display top N tweets based on locations, likes, etc. We will also be plotting tweets on a world map for better visualization</a:t>
            </a:r>
          </a:p>
          <a:p>
            <a:pPr marL="0" lvl="0" indent="0" algn="l" rtl="0">
              <a:spcBef>
                <a:spcPts val="0"/>
              </a:spcBef>
              <a:spcAft>
                <a:spcPts val="0"/>
              </a:spcAft>
              <a:buNone/>
            </a:pPr>
            <a:endParaRPr lang="en-US"/>
          </a:p>
          <a:p>
            <a:pPr marL="0" lvl="0" indent="0" algn="l" rtl="0">
              <a:spcBef>
                <a:spcPts val="0"/>
              </a:spcBef>
              <a:spcAft>
                <a:spcPts val="0"/>
              </a:spcAft>
              <a:buNone/>
            </a:pPr>
            <a:r>
              <a:rPr lang="en-US"/>
              <a:t>Second will be sentiment analysis: We'll classify tweets based on sentiment score to gain insights into people's reactions.</a:t>
            </a:r>
            <a:endParaRPr/>
          </a:p>
        </p:txBody>
      </p:sp>
    </p:spTree>
    <p:extLst>
      <p:ext uri="{BB962C8B-B14F-4D97-AF65-F5344CB8AC3E}">
        <p14:creationId xmlns:p14="http://schemas.microsoft.com/office/powerpoint/2010/main" val="41244748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66a02d0d9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766a02d0d9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222222"/>
                </a:solidFill>
                <a:effectLst/>
                <a:latin typeface="Arial" panose="020B0604020202020204" pitchFamily="34" charset="0"/>
              </a:rPr>
              <a:t>The inspiration for the dataset is from the Kaggle dataset “FIFA World Cup 2018 Tweets”. The dataset which we will use for the project  consists of the data which is being generated as we speak. We would scrape the tweets related to FIFA World Cup 2022 </a:t>
            </a:r>
            <a:r>
              <a:rPr lang="en-US" b="0" i="0" err="1">
                <a:solidFill>
                  <a:srgbClr val="222222"/>
                </a:solidFill>
                <a:effectLst/>
                <a:latin typeface="Arial" panose="020B0604020202020204" pitchFamily="34" charset="0"/>
              </a:rPr>
              <a:t>usinig</a:t>
            </a:r>
            <a:r>
              <a:rPr lang="en-US" b="0" i="0">
                <a:solidFill>
                  <a:srgbClr val="222222"/>
                </a:solidFill>
                <a:effectLst/>
                <a:latin typeface="Arial" panose="020B0604020202020204" pitchFamily="34" charset="0"/>
              </a:rPr>
              <a:t> the related hashtags like #FIFAWorldCup, #Qatar2022, #WorldcupQatar2022, etc. We will be using the tweepy twitter API to collect the data.</a:t>
            </a:r>
            <a:br>
              <a:rPr lang="en-US"/>
            </a:b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766a02d0d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766a02d0d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will be 2 outcomes for our project-</a:t>
            </a:r>
          </a:p>
          <a:p>
            <a:pPr marL="0" lvl="0" indent="0" algn="l" rtl="0">
              <a:spcBef>
                <a:spcPts val="0"/>
              </a:spcBef>
              <a:spcAft>
                <a:spcPts val="0"/>
              </a:spcAft>
              <a:buNone/>
            </a:pPr>
            <a:endParaRPr lang="en-US"/>
          </a:p>
          <a:p>
            <a:pPr marL="0" lvl="0" indent="0" algn="l" rtl="0">
              <a:spcBef>
                <a:spcPts val="0"/>
              </a:spcBef>
              <a:spcAft>
                <a:spcPts val="0"/>
              </a:spcAft>
              <a:buNone/>
            </a:pPr>
            <a:r>
              <a:rPr lang="en-US"/>
              <a:t>First: visualization Dashboard: We'll display top N tweets based on locations, likes, etc. We will also be plotting tweets on a world map for better visualization</a:t>
            </a:r>
          </a:p>
          <a:p>
            <a:pPr marL="0" lvl="0" indent="0" algn="l" rtl="0">
              <a:spcBef>
                <a:spcPts val="0"/>
              </a:spcBef>
              <a:spcAft>
                <a:spcPts val="0"/>
              </a:spcAft>
              <a:buNone/>
            </a:pPr>
            <a:endParaRPr lang="en-US"/>
          </a:p>
          <a:p>
            <a:pPr marL="0" lvl="0" indent="0" algn="l" rtl="0">
              <a:spcBef>
                <a:spcPts val="0"/>
              </a:spcBef>
              <a:spcAft>
                <a:spcPts val="0"/>
              </a:spcAft>
              <a:buNone/>
            </a:pPr>
            <a:r>
              <a:rPr lang="en-US"/>
              <a:t>Second will be sentiment analysis: We'll classify tweets based on sentiment score to gain insights into people's reactions.</a:t>
            </a:r>
            <a:endParaRPr/>
          </a:p>
        </p:txBody>
      </p:sp>
    </p:spTree>
    <p:extLst>
      <p:ext uri="{BB962C8B-B14F-4D97-AF65-F5344CB8AC3E}">
        <p14:creationId xmlns:p14="http://schemas.microsoft.com/office/powerpoint/2010/main" val="4223572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766a02d0d9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766a02d0d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First we will look at the </a:t>
            </a:r>
            <a:r>
              <a:rPr lang="en-US" err="1"/>
              <a:t>backgroud</a:t>
            </a:r>
            <a:r>
              <a:rPr lang="en-US"/>
              <a:t> for this project</a:t>
            </a:r>
          </a:p>
          <a:p>
            <a:pPr marL="0" lvl="0" indent="0" algn="l" rtl="0">
              <a:spcBef>
                <a:spcPts val="0"/>
              </a:spcBef>
              <a:spcAft>
                <a:spcPts val="0"/>
              </a:spcAft>
              <a:buNone/>
            </a:pPr>
            <a:endParaRPr lang="en-US"/>
          </a:p>
          <a:p>
            <a:pPr marL="0" lvl="0" indent="0" algn="l" rtl="0">
              <a:spcBef>
                <a:spcPts val="0"/>
              </a:spcBef>
              <a:spcAft>
                <a:spcPts val="0"/>
              </a:spcAft>
              <a:buNone/>
            </a:pPr>
            <a:r>
              <a:rPr lang="en-US"/>
              <a:t>The number of soccer fans has rapidly increased with about 3.5 Billion fans all over the world.  </a:t>
            </a:r>
          </a:p>
          <a:p>
            <a:pPr marL="0" lvl="0" indent="0" algn="l" rtl="0">
              <a:spcBef>
                <a:spcPts val="0"/>
              </a:spcBef>
              <a:spcAft>
                <a:spcPts val="0"/>
              </a:spcAft>
              <a:buNone/>
            </a:pPr>
            <a:r>
              <a:rPr lang="en-US"/>
              <a:t>This has </a:t>
            </a:r>
            <a:r>
              <a:rPr lang="en-US" err="1"/>
              <a:t>inturn</a:t>
            </a:r>
            <a:r>
              <a:rPr lang="en-US"/>
              <a:t> led to FIFA world cup generating tremendous amount of revenue. </a:t>
            </a:r>
          </a:p>
          <a:p>
            <a:pPr marL="0" lvl="0" indent="0" algn="l" rtl="0">
              <a:spcBef>
                <a:spcPts val="0"/>
              </a:spcBef>
              <a:spcAft>
                <a:spcPts val="0"/>
              </a:spcAft>
              <a:buNone/>
            </a:pPr>
            <a:r>
              <a:rPr lang="en-US"/>
              <a:t>The 2018 </a:t>
            </a:r>
            <a:r>
              <a:rPr lang="en-US" err="1"/>
              <a:t>wold</a:t>
            </a:r>
            <a:r>
              <a:rPr lang="en-US"/>
              <a:t> cup alone generated a total revenue of around 5 billion USD.</a:t>
            </a:r>
          </a:p>
          <a:p>
            <a:pPr marL="0" lvl="0" indent="0" algn="l" rtl="0">
              <a:spcBef>
                <a:spcPts val="0"/>
              </a:spcBef>
              <a:spcAft>
                <a:spcPts val="0"/>
              </a:spcAft>
              <a:buNone/>
            </a:pPr>
            <a:endParaRPr lang="en-US"/>
          </a:p>
          <a:p>
            <a:pPr marL="0" lvl="0" indent="0" algn="l" rtl="0">
              <a:spcBef>
                <a:spcPts val="0"/>
              </a:spcBef>
              <a:spcAft>
                <a:spcPts val="0"/>
              </a:spcAft>
              <a:buNone/>
            </a:pPr>
            <a:r>
              <a:rPr lang="en-US"/>
              <a:t>With these facts in mind, soccer fans on twitter are now more active then ever. </a:t>
            </a:r>
          </a:p>
          <a:p>
            <a:pPr marL="0" lvl="0" indent="0" algn="l" rtl="0">
              <a:spcBef>
                <a:spcPts val="0"/>
              </a:spcBef>
              <a:spcAft>
                <a:spcPts val="0"/>
              </a:spcAft>
              <a:buNone/>
            </a:pPr>
            <a:r>
              <a:rPr lang="en-US"/>
              <a:t>Fans took to twitter to express their feelings.</a:t>
            </a:r>
          </a:p>
          <a:p>
            <a:pPr marL="0" lvl="0" indent="0" algn="l" rtl="0">
              <a:spcBef>
                <a:spcPts val="0"/>
              </a:spcBef>
              <a:spcAft>
                <a:spcPts val="0"/>
              </a:spcAft>
              <a:buNone/>
            </a:pPr>
            <a:endParaRPr lang="en-US"/>
          </a:p>
          <a:p>
            <a:pPr marL="0" lvl="0" indent="0" algn="l" rtl="0">
              <a:spcBef>
                <a:spcPts val="0"/>
              </a:spcBef>
              <a:spcAft>
                <a:spcPts val="0"/>
              </a:spcAft>
              <a:buNone/>
            </a:pPr>
            <a:r>
              <a:rPr lang="en-US"/>
              <a:t>Now we will take a look at the motivation for this project</a:t>
            </a:r>
          </a:p>
          <a:p>
            <a:pPr marL="0" lvl="0" indent="0" algn="l" rtl="0">
              <a:spcBef>
                <a:spcPts val="0"/>
              </a:spcBef>
              <a:spcAft>
                <a:spcPts val="0"/>
              </a:spcAft>
              <a:buNone/>
            </a:pPr>
            <a:r>
              <a:rPr lang="en-US"/>
              <a:t>Grasping visual data is simpler than textual form and makes it easier to stress on the crucial information of the data</a:t>
            </a:r>
          </a:p>
          <a:p>
            <a:pPr marL="0" lvl="0" indent="0" algn="l" rtl="0">
              <a:spcBef>
                <a:spcPts val="0"/>
              </a:spcBef>
              <a:spcAft>
                <a:spcPts val="0"/>
              </a:spcAft>
              <a:buNone/>
            </a:pPr>
            <a:r>
              <a:rPr lang="en-US"/>
              <a:t>Visualizing FIFA world cup tweet data will help businesses improve marketing strategies and better reach their target demographic</a:t>
            </a:r>
          </a:p>
          <a:p>
            <a:pPr marL="0" lvl="0" indent="0" algn="l" rtl="0">
              <a:spcBef>
                <a:spcPts val="0"/>
              </a:spcBef>
              <a:spcAft>
                <a:spcPts val="0"/>
              </a:spcAft>
              <a:buNone/>
            </a:pPr>
            <a:endParaRPr lang="en-US"/>
          </a:p>
          <a:p>
            <a:pPr marL="0" lvl="0" indent="0" algn="l" rtl="0">
              <a:spcBef>
                <a:spcPts val="0"/>
              </a:spcBef>
              <a:spcAft>
                <a:spcPts val="0"/>
              </a:spcAft>
              <a:buNone/>
            </a:pPr>
            <a:r>
              <a:rPr lang="en-US"/>
              <a:t>Analyzing sentiments of fans will help brands in industries like sports apparel, clothing, travel, supplements, etc. to improve product quality and customer satisfaction.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Considering these facts, with this project we aim to visualize and perform sentiment analysis on tweets related to FIFA World Cup 2022</a:t>
            </a:r>
          </a:p>
          <a:p>
            <a:pPr marL="0" lvl="0" indent="0" algn="l" rtl="0">
              <a:spcBef>
                <a:spcPts val="0"/>
              </a:spcBef>
              <a:spcAft>
                <a:spcPts val="0"/>
              </a:spcAft>
              <a:buNone/>
            </a:pPr>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715bf8545e_0_9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715bf8545e_0_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There will be 2 outcomes for our project-</a:t>
            </a:r>
          </a:p>
          <a:p>
            <a:pPr marL="0" lvl="0" indent="0" algn="l" rtl="0">
              <a:spcBef>
                <a:spcPts val="0"/>
              </a:spcBef>
              <a:spcAft>
                <a:spcPts val="0"/>
              </a:spcAft>
              <a:buNone/>
            </a:pPr>
            <a:endParaRPr lang="en-US"/>
          </a:p>
          <a:p>
            <a:pPr marL="0" lvl="0" indent="0" algn="l" rtl="0">
              <a:spcBef>
                <a:spcPts val="0"/>
              </a:spcBef>
              <a:spcAft>
                <a:spcPts val="0"/>
              </a:spcAft>
              <a:buNone/>
            </a:pPr>
            <a:r>
              <a:rPr lang="en-US"/>
              <a:t>First: visualization Dashboard: We'll display top N tweets based on locations, likes, etc. We will also be plotting tweets on a world map for better visualization</a:t>
            </a:r>
          </a:p>
          <a:p>
            <a:pPr marL="0" lvl="0" indent="0" algn="l" rtl="0">
              <a:spcBef>
                <a:spcPts val="0"/>
              </a:spcBef>
              <a:spcAft>
                <a:spcPts val="0"/>
              </a:spcAft>
              <a:buNone/>
            </a:pPr>
            <a:endParaRPr lang="en-US"/>
          </a:p>
          <a:p>
            <a:pPr marL="0" lvl="0" indent="0" algn="l" rtl="0">
              <a:spcBef>
                <a:spcPts val="0"/>
              </a:spcBef>
              <a:spcAft>
                <a:spcPts val="0"/>
              </a:spcAft>
              <a:buNone/>
            </a:pPr>
            <a:r>
              <a:rPr lang="en-US"/>
              <a:t>Second will be sentiment analysis: We'll classify tweets based on sentiment score to gain insights into people's reactions.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766a02d0d9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766a02d0d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Now we will take a look at the motivation for this project</a:t>
            </a:r>
          </a:p>
          <a:p>
            <a:pPr marL="0" lvl="0" indent="0" algn="l" rtl="0">
              <a:spcBef>
                <a:spcPts val="0"/>
              </a:spcBef>
              <a:spcAft>
                <a:spcPts val="0"/>
              </a:spcAft>
              <a:buNone/>
            </a:pPr>
            <a:endParaRPr lang="en-US"/>
          </a:p>
          <a:p>
            <a:pPr marL="0" lvl="0" indent="0" algn="l" rtl="0">
              <a:spcBef>
                <a:spcPts val="0"/>
              </a:spcBef>
              <a:spcAft>
                <a:spcPts val="0"/>
              </a:spcAft>
              <a:buNone/>
            </a:pPr>
            <a:r>
              <a:rPr lang="en-US"/>
              <a:t>Grasping visual data is simpler than textual form and makes it easier to stress on the crucial information of the data</a:t>
            </a:r>
          </a:p>
          <a:p>
            <a:pPr marL="0" lvl="0" indent="0" algn="l" rtl="0">
              <a:spcBef>
                <a:spcPts val="0"/>
              </a:spcBef>
              <a:spcAft>
                <a:spcPts val="0"/>
              </a:spcAft>
              <a:buNone/>
            </a:pPr>
            <a:r>
              <a:rPr lang="en-US"/>
              <a:t>Visualizing FIFA world cup tweet data will help businesses improve marketing strategies and better reach their target demographic</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Analyzing sentiments of fans will help brands in industries like sports apparel, clothing, travel, supplements, etc. to improve product quality and customer satisfaction.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Considering these facts, with this project we aim to visualize and perform sentiment analysis on tweets related to FIFA World Cup 2022</a:t>
            </a:r>
          </a:p>
          <a:p>
            <a:pPr marL="0" lvl="0" indent="0" algn="l" rtl="0">
              <a:spcBef>
                <a:spcPts val="0"/>
              </a:spcBef>
              <a:spcAft>
                <a:spcPts val="0"/>
              </a:spcAft>
              <a:buNone/>
            </a:pPr>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732587bd7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732587bd7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E8EAED"/>
                </a:solidFill>
                <a:effectLst/>
                <a:latin typeface="Roboto" panose="02000000000000000000" pitchFamily="2" charset="0"/>
              </a:rPr>
              <a:t>These are two graphics which show the growth in Soccer tweets</a:t>
            </a:r>
            <a:br>
              <a:rPr lang="en-US"/>
            </a:br>
            <a:r>
              <a:rPr lang="en-US" b="0" i="0">
                <a:solidFill>
                  <a:srgbClr val="E8EAED"/>
                </a:solidFill>
                <a:effectLst/>
                <a:latin typeface="Roboto" panose="02000000000000000000" pitchFamily="2" charset="0"/>
              </a:rPr>
              <a:t>the first one shows the tweet volume daily average from Jan 2022 to July 2022</a:t>
            </a:r>
            <a:br>
              <a:rPr lang="en-US"/>
            </a:br>
            <a:r>
              <a:rPr lang="en-US" b="0" i="0">
                <a:solidFill>
                  <a:srgbClr val="E8EAED"/>
                </a:solidFill>
                <a:effectLst/>
                <a:latin typeface="Roboto" panose="02000000000000000000" pitchFamily="2" charset="0"/>
              </a:rPr>
              <a:t>and the second shows the year on year growth in terms of various aspects. But the one we focus on is the brand mentions which have grown by 27%. this shows that businesses using twitter for promoting their brand are increasing</a:t>
            </a:r>
            <a:endParaRPr lang="en-GB"/>
          </a:p>
          <a:p>
            <a:pPr marL="0" lvl="0" indent="0" algn="l" rtl="0">
              <a:spcBef>
                <a:spcPts val="0"/>
              </a:spcBef>
              <a:spcAft>
                <a:spcPts val="0"/>
              </a:spcAft>
              <a:buNone/>
            </a:pPr>
            <a:endParaRPr lang="en-GB"/>
          </a:p>
          <a:p>
            <a:pPr marL="0" lvl="0" indent="0" algn="l" rtl="0">
              <a:spcBef>
                <a:spcPts val="0"/>
              </a:spcBef>
              <a:spcAft>
                <a:spcPts val="0"/>
              </a:spcAft>
              <a:buNone/>
            </a:pPr>
            <a:r>
              <a:rPr lang="en-GB"/>
              <a:t>https://marketing.twitter.com/en/insights/twitter-conversation-report-soccer-2022</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f88252dc4_0_1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f88252dc4_0_1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are the tentative delivery dates. Some tasks will be performed simultaneously among team members.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715bf8545e_0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715bf8545e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E8EAED"/>
                </a:solidFill>
                <a:effectLst/>
                <a:latin typeface="Roboto" panose="02000000000000000000" pitchFamily="2" charset="0"/>
              </a:rPr>
              <a:t>next we will see why we chose twitter as our data source</a:t>
            </a:r>
            <a:br>
              <a:rPr lang="en-US"/>
            </a:br>
            <a:br>
              <a:rPr lang="en-US"/>
            </a:br>
            <a:r>
              <a:rPr lang="en-US" b="0" i="0">
                <a:solidFill>
                  <a:srgbClr val="E8EAED"/>
                </a:solidFill>
                <a:effectLst/>
                <a:latin typeface="Roboto" panose="02000000000000000000" pitchFamily="2" charset="0"/>
              </a:rPr>
              <a:t>Firstly, social media is a perfect example of big data</a:t>
            </a:r>
          </a:p>
          <a:p>
            <a:pPr marL="0" lvl="0" indent="0" algn="l" rtl="0">
              <a:spcBef>
                <a:spcPts val="0"/>
              </a:spcBef>
              <a:spcAft>
                <a:spcPts val="0"/>
              </a:spcAft>
              <a:buNone/>
            </a:pPr>
            <a:r>
              <a:rPr lang="en-US" b="0" i="0">
                <a:solidFill>
                  <a:srgbClr val="E8EAED"/>
                </a:solidFill>
                <a:effectLst/>
                <a:latin typeface="Roboto" panose="02000000000000000000" pitchFamily="2" charset="0"/>
              </a:rPr>
              <a:t>Studies have shown that twitter is a good source to know how people react to global events</a:t>
            </a:r>
            <a:br>
              <a:rPr lang="en-US"/>
            </a:br>
            <a:br>
              <a:rPr lang="en-US"/>
            </a:br>
            <a:r>
              <a:rPr lang="en-US" b="0" i="0">
                <a:solidFill>
                  <a:srgbClr val="E8EAED"/>
                </a:solidFill>
                <a:effectLst/>
                <a:latin typeface="Roboto" panose="02000000000000000000" pitchFamily="2" charset="0"/>
              </a:rPr>
              <a:t>Due to the influence of this platform on the lives of millions of people, businesses can also use twitter for marketing and consistent growth</a:t>
            </a:r>
            <a:br>
              <a:rPr lang="en-US"/>
            </a:br>
            <a:br>
              <a:rPr lang="en-US"/>
            </a:br>
            <a:r>
              <a:rPr lang="en-US" b="0" i="0">
                <a:solidFill>
                  <a:srgbClr val="E8EAED"/>
                </a:solidFill>
                <a:effectLst/>
                <a:latin typeface="Roboto" panose="02000000000000000000" pitchFamily="2" charset="0"/>
              </a:rPr>
              <a:t>In a recent blog post, twitter released some interesting insights of tweets regarding the FIFA World Cup.</a:t>
            </a:r>
            <a:br>
              <a:rPr lang="en-US"/>
            </a:br>
            <a:r>
              <a:rPr lang="en-US" b="0" i="0">
                <a:solidFill>
                  <a:srgbClr val="E8EAED"/>
                </a:solidFill>
                <a:effectLst/>
                <a:latin typeface="Roboto" panose="02000000000000000000" pitchFamily="2" charset="0"/>
              </a:rPr>
              <a:t>There has been an 425% increase in tweets from February to March.</a:t>
            </a:r>
            <a:br>
              <a:rPr lang="en-US"/>
            </a:br>
            <a:r>
              <a:rPr lang="en-US" b="0" i="0">
                <a:solidFill>
                  <a:srgbClr val="E8EAED"/>
                </a:solidFill>
                <a:effectLst/>
                <a:latin typeface="Roboto" panose="02000000000000000000" pitchFamily="2" charset="0"/>
              </a:rPr>
              <a:t>twitter conversations regarding the world cup have kept growing with a total of 41 million tweets in UK alone, in 2022 alone</a:t>
            </a:r>
            <a:br>
              <a:rPr lang="en-US"/>
            </a:br>
            <a:r>
              <a:rPr lang="en-US" b="0" i="0">
                <a:solidFill>
                  <a:srgbClr val="E8EAED"/>
                </a:solidFill>
                <a:effectLst/>
                <a:latin typeface="Roboto" panose="02000000000000000000" pitchFamily="2" charset="0"/>
              </a:rPr>
              <a:t>And the most interesting fact is that 53% of people on twitter are fans of the world cup</a:t>
            </a:r>
            <a:endParaRPr lang="en-US"/>
          </a:p>
        </p:txBody>
      </p:sp>
    </p:spTree>
    <p:extLst>
      <p:ext uri="{BB962C8B-B14F-4D97-AF65-F5344CB8AC3E}">
        <p14:creationId xmlns:p14="http://schemas.microsoft.com/office/powerpoint/2010/main" val="3060261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E8EAED"/>
                </a:solidFill>
                <a:effectLst/>
                <a:latin typeface="Roboto" panose="02000000000000000000" pitchFamily="2" charset="0"/>
              </a:rPr>
              <a:t>next we will see why we chose twitter as our data source</a:t>
            </a:r>
            <a:br>
              <a:rPr lang="en-US"/>
            </a:br>
            <a:br>
              <a:rPr lang="en-US"/>
            </a:br>
            <a:r>
              <a:rPr lang="en-US" b="0" i="0">
                <a:solidFill>
                  <a:srgbClr val="E8EAED"/>
                </a:solidFill>
                <a:effectLst/>
                <a:latin typeface="Roboto" panose="02000000000000000000" pitchFamily="2" charset="0"/>
              </a:rPr>
              <a:t>Firstly, social media is a perfect example of big data</a:t>
            </a:r>
          </a:p>
          <a:p>
            <a:pPr marL="0" lvl="0" indent="0" algn="l" rtl="0">
              <a:spcBef>
                <a:spcPts val="0"/>
              </a:spcBef>
              <a:spcAft>
                <a:spcPts val="0"/>
              </a:spcAft>
              <a:buNone/>
            </a:pPr>
            <a:r>
              <a:rPr lang="en-US" b="0" i="0">
                <a:solidFill>
                  <a:srgbClr val="E8EAED"/>
                </a:solidFill>
                <a:effectLst/>
                <a:latin typeface="Roboto" panose="02000000000000000000" pitchFamily="2" charset="0"/>
              </a:rPr>
              <a:t>Studies have shown that twitter is a good source to know how people react to global events</a:t>
            </a:r>
            <a:br>
              <a:rPr lang="en-US"/>
            </a:br>
            <a:br>
              <a:rPr lang="en-US"/>
            </a:br>
            <a:r>
              <a:rPr lang="en-US" b="0" i="0">
                <a:solidFill>
                  <a:srgbClr val="E8EAED"/>
                </a:solidFill>
                <a:effectLst/>
                <a:latin typeface="Roboto" panose="02000000000000000000" pitchFamily="2" charset="0"/>
              </a:rPr>
              <a:t>Due to the influence of this platform on the lives of millions of people, businesses can also use twitter for marketing and consistent growth</a:t>
            </a:r>
            <a:br>
              <a:rPr lang="en-US"/>
            </a:br>
            <a:br>
              <a:rPr lang="en-US"/>
            </a:br>
            <a:r>
              <a:rPr lang="en-US" b="0" i="0">
                <a:solidFill>
                  <a:srgbClr val="E8EAED"/>
                </a:solidFill>
                <a:effectLst/>
                <a:latin typeface="Roboto" panose="02000000000000000000" pitchFamily="2" charset="0"/>
              </a:rPr>
              <a:t>In a recent blog post, twitter released some interesting insights of tweets regarding the FIFA World Cup.</a:t>
            </a:r>
            <a:br>
              <a:rPr lang="en-US"/>
            </a:br>
            <a:r>
              <a:rPr lang="en-US" b="0" i="0">
                <a:solidFill>
                  <a:srgbClr val="E8EAED"/>
                </a:solidFill>
                <a:effectLst/>
                <a:latin typeface="Roboto" panose="02000000000000000000" pitchFamily="2" charset="0"/>
              </a:rPr>
              <a:t>There has been an 425% increase in tweets from February to March.</a:t>
            </a:r>
            <a:br>
              <a:rPr lang="en-US"/>
            </a:br>
            <a:r>
              <a:rPr lang="en-US" b="0" i="0">
                <a:solidFill>
                  <a:srgbClr val="E8EAED"/>
                </a:solidFill>
                <a:effectLst/>
                <a:latin typeface="Roboto" panose="02000000000000000000" pitchFamily="2" charset="0"/>
              </a:rPr>
              <a:t>twitter conversations regarding the world cup have kept growing with a total of 41 million tweets in UK alone, in 2022 alone</a:t>
            </a:r>
            <a:br>
              <a:rPr lang="en-US"/>
            </a:br>
            <a:r>
              <a:rPr lang="en-US" b="0" i="0">
                <a:solidFill>
                  <a:srgbClr val="E8EAED"/>
                </a:solidFill>
                <a:effectLst/>
                <a:latin typeface="Roboto" panose="02000000000000000000" pitchFamily="2" charset="0"/>
              </a:rPr>
              <a:t>And the most interesting fact is that 53% of people on twitter are fans of the world cup</a:t>
            </a:r>
            <a:endParaRPr lang="en-US"/>
          </a:p>
        </p:txBody>
      </p:sp>
    </p:spTree>
    <p:extLst>
      <p:ext uri="{BB962C8B-B14F-4D97-AF65-F5344CB8AC3E}">
        <p14:creationId xmlns:p14="http://schemas.microsoft.com/office/powerpoint/2010/main" val="3257631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E8EAED"/>
                </a:solidFill>
                <a:effectLst/>
                <a:latin typeface="Roboto" panose="02000000000000000000" pitchFamily="2" charset="0"/>
              </a:rPr>
              <a:t>next we will see why we chose twitter as our data source</a:t>
            </a:r>
            <a:br>
              <a:rPr lang="en-US"/>
            </a:br>
            <a:br>
              <a:rPr lang="en-US"/>
            </a:br>
            <a:r>
              <a:rPr lang="en-US" b="0" i="0">
                <a:solidFill>
                  <a:srgbClr val="E8EAED"/>
                </a:solidFill>
                <a:effectLst/>
                <a:latin typeface="Roboto" panose="02000000000000000000" pitchFamily="2" charset="0"/>
              </a:rPr>
              <a:t>Firstly, social media is a perfect example of big data</a:t>
            </a:r>
          </a:p>
          <a:p>
            <a:pPr marL="0" lvl="0" indent="0" algn="l" rtl="0">
              <a:spcBef>
                <a:spcPts val="0"/>
              </a:spcBef>
              <a:spcAft>
                <a:spcPts val="0"/>
              </a:spcAft>
              <a:buNone/>
            </a:pPr>
            <a:r>
              <a:rPr lang="en-US" b="0" i="0">
                <a:solidFill>
                  <a:srgbClr val="E8EAED"/>
                </a:solidFill>
                <a:effectLst/>
                <a:latin typeface="Roboto" panose="02000000000000000000" pitchFamily="2" charset="0"/>
              </a:rPr>
              <a:t>Studies have shown that twitter is a good source to know how people react to global events</a:t>
            </a:r>
            <a:br>
              <a:rPr lang="en-US"/>
            </a:br>
            <a:br>
              <a:rPr lang="en-US"/>
            </a:br>
            <a:r>
              <a:rPr lang="en-US" b="0" i="0">
                <a:solidFill>
                  <a:srgbClr val="E8EAED"/>
                </a:solidFill>
                <a:effectLst/>
                <a:latin typeface="Roboto" panose="02000000000000000000" pitchFamily="2" charset="0"/>
              </a:rPr>
              <a:t>Due to the influence of this platform on the lives of millions of people, businesses can also use twitter for marketing and consistent growth</a:t>
            </a:r>
            <a:br>
              <a:rPr lang="en-US"/>
            </a:br>
            <a:br>
              <a:rPr lang="en-US"/>
            </a:br>
            <a:r>
              <a:rPr lang="en-US" b="0" i="0">
                <a:solidFill>
                  <a:srgbClr val="E8EAED"/>
                </a:solidFill>
                <a:effectLst/>
                <a:latin typeface="Roboto" panose="02000000000000000000" pitchFamily="2" charset="0"/>
              </a:rPr>
              <a:t>In a recent blog post, twitter released some interesting insights of tweets regarding the FIFA World Cup.</a:t>
            </a:r>
            <a:br>
              <a:rPr lang="en-US"/>
            </a:br>
            <a:r>
              <a:rPr lang="en-US" b="0" i="0">
                <a:solidFill>
                  <a:srgbClr val="E8EAED"/>
                </a:solidFill>
                <a:effectLst/>
                <a:latin typeface="Roboto" panose="02000000000000000000" pitchFamily="2" charset="0"/>
              </a:rPr>
              <a:t>There has been an 425% increase in tweets from February to March.</a:t>
            </a:r>
            <a:br>
              <a:rPr lang="en-US"/>
            </a:br>
            <a:r>
              <a:rPr lang="en-US" b="0" i="0">
                <a:solidFill>
                  <a:srgbClr val="E8EAED"/>
                </a:solidFill>
                <a:effectLst/>
                <a:latin typeface="Roboto" panose="02000000000000000000" pitchFamily="2" charset="0"/>
              </a:rPr>
              <a:t>twitter conversations regarding the world cup have kept growing with a total of 41 million tweets in UK alone, in 2022 alone</a:t>
            </a:r>
            <a:br>
              <a:rPr lang="en-US"/>
            </a:br>
            <a:r>
              <a:rPr lang="en-US" b="0" i="0">
                <a:solidFill>
                  <a:srgbClr val="E8EAED"/>
                </a:solidFill>
                <a:effectLst/>
                <a:latin typeface="Roboto" panose="02000000000000000000" pitchFamily="2" charset="0"/>
              </a:rPr>
              <a:t>And the most interesting fact is that 53% of people on twitter are fans of the world cup</a:t>
            </a:r>
            <a:endParaRPr lang="en-US"/>
          </a:p>
        </p:txBody>
      </p:sp>
    </p:spTree>
    <p:extLst>
      <p:ext uri="{BB962C8B-B14F-4D97-AF65-F5344CB8AC3E}">
        <p14:creationId xmlns:p14="http://schemas.microsoft.com/office/powerpoint/2010/main" val="212995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f88252dc4_0_1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1f88252dc4_0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solidFill>
                  <a:srgbClr val="E8EAED"/>
                </a:solidFill>
                <a:effectLst/>
                <a:latin typeface="Roboto" panose="02000000000000000000" pitchFamily="2" charset="0"/>
              </a:rPr>
              <a:t>next we will see why we chose twitter as our data source</a:t>
            </a:r>
            <a:br>
              <a:rPr lang="en-US"/>
            </a:br>
            <a:br>
              <a:rPr lang="en-US"/>
            </a:br>
            <a:r>
              <a:rPr lang="en-US" b="0" i="0">
                <a:solidFill>
                  <a:srgbClr val="E8EAED"/>
                </a:solidFill>
                <a:effectLst/>
                <a:latin typeface="Roboto" panose="02000000000000000000" pitchFamily="2" charset="0"/>
              </a:rPr>
              <a:t>Firstly, social media is a perfect example of big data</a:t>
            </a:r>
          </a:p>
          <a:p>
            <a:pPr marL="0" lvl="0" indent="0" algn="l" rtl="0">
              <a:spcBef>
                <a:spcPts val="0"/>
              </a:spcBef>
              <a:spcAft>
                <a:spcPts val="0"/>
              </a:spcAft>
              <a:buNone/>
            </a:pPr>
            <a:r>
              <a:rPr lang="en-US" b="0" i="0">
                <a:solidFill>
                  <a:srgbClr val="E8EAED"/>
                </a:solidFill>
                <a:effectLst/>
                <a:latin typeface="Roboto" panose="02000000000000000000" pitchFamily="2" charset="0"/>
              </a:rPr>
              <a:t>Studies have shown that twitter is a good source to know how people react to global events</a:t>
            </a:r>
            <a:br>
              <a:rPr lang="en-US"/>
            </a:br>
            <a:br>
              <a:rPr lang="en-US"/>
            </a:br>
            <a:r>
              <a:rPr lang="en-US" b="0" i="0">
                <a:solidFill>
                  <a:srgbClr val="E8EAED"/>
                </a:solidFill>
                <a:effectLst/>
                <a:latin typeface="Roboto" panose="02000000000000000000" pitchFamily="2" charset="0"/>
              </a:rPr>
              <a:t>Due to the influence of this platform on the lives of millions of people, businesses can also use twitter for marketing and consistent growth</a:t>
            </a:r>
            <a:br>
              <a:rPr lang="en-US"/>
            </a:br>
            <a:br>
              <a:rPr lang="en-US"/>
            </a:br>
            <a:r>
              <a:rPr lang="en-US" b="0" i="0">
                <a:solidFill>
                  <a:srgbClr val="E8EAED"/>
                </a:solidFill>
                <a:effectLst/>
                <a:latin typeface="Roboto" panose="02000000000000000000" pitchFamily="2" charset="0"/>
              </a:rPr>
              <a:t>In a recent blog post, twitter released some interesting insights of tweets regarding the FIFA World Cup.</a:t>
            </a:r>
            <a:br>
              <a:rPr lang="en-US"/>
            </a:br>
            <a:r>
              <a:rPr lang="en-US" b="0" i="0">
                <a:solidFill>
                  <a:srgbClr val="E8EAED"/>
                </a:solidFill>
                <a:effectLst/>
                <a:latin typeface="Roboto" panose="02000000000000000000" pitchFamily="2" charset="0"/>
              </a:rPr>
              <a:t>There has been an 425% increase in tweets from February to March.</a:t>
            </a:r>
            <a:br>
              <a:rPr lang="en-US"/>
            </a:br>
            <a:r>
              <a:rPr lang="en-US" b="0" i="0">
                <a:solidFill>
                  <a:srgbClr val="E8EAED"/>
                </a:solidFill>
                <a:effectLst/>
                <a:latin typeface="Roboto" panose="02000000000000000000" pitchFamily="2" charset="0"/>
              </a:rPr>
              <a:t>twitter conversations regarding the world cup have kept growing with a total of 41 million tweets in UK alone, in 2022 alone</a:t>
            </a:r>
            <a:br>
              <a:rPr lang="en-US"/>
            </a:br>
            <a:r>
              <a:rPr lang="en-US" b="0" i="0">
                <a:solidFill>
                  <a:srgbClr val="E8EAED"/>
                </a:solidFill>
                <a:effectLst/>
                <a:latin typeface="Roboto" panose="02000000000000000000" pitchFamily="2" charset="0"/>
              </a:rPr>
              <a:t>And the most interesting fact is that 53% of people on twitter are fans of the world cup</a:t>
            </a:r>
            <a:endParaRPr lang="en-US"/>
          </a:p>
        </p:txBody>
      </p:sp>
    </p:spTree>
    <p:extLst>
      <p:ext uri="{BB962C8B-B14F-4D97-AF65-F5344CB8AC3E}">
        <p14:creationId xmlns:p14="http://schemas.microsoft.com/office/powerpoint/2010/main" val="3658184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give an overview of this project</a:t>
            </a:r>
          </a:p>
          <a:p>
            <a:pPr marL="0" lvl="0" indent="0" algn="l" rtl="0">
              <a:spcBef>
                <a:spcPts val="0"/>
              </a:spcBef>
              <a:spcAft>
                <a:spcPts val="0"/>
              </a:spcAft>
              <a:buNone/>
            </a:pPr>
            <a:r>
              <a:rPr lang="en-US"/>
              <a:t>We begin with collecting </a:t>
            </a:r>
            <a:r>
              <a:rPr lang="en-US" err="1"/>
              <a:t>fifa</a:t>
            </a:r>
            <a:r>
              <a:rPr lang="en-US"/>
              <a:t> 2022 </a:t>
            </a:r>
            <a:r>
              <a:rPr lang="en-US" err="1"/>
              <a:t>teets</a:t>
            </a:r>
            <a:r>
              <a:rPr lang="en-US"/>
              <a:t> using </a:t>
            </a:r>
            <a:r>
              <a:rPr lang="en-US" err="1"/>
              <a:t>snscrape</a:t>
            </a:r>
            <a:r>
              <a:rPr lang="en-US"/>
              <a:t> where we collected almost 14 GB data</a:t>
            </a:r>
          </a:p>
          <a:p>
            <a:pPr marL="0" lvl="0" indent="0" algn="l" rtl="0">
              <a:spcBef>
                <a:spcPts val="0"/>
              </a:spcBef>
              <a:spcAft>
                <a:spcPts val="0"/>
              </a:spcAft>
              <a:buNone/>
            </a:pPr>
            <a:endParaRPr lang="en-US"/>
          </a:p>
          <a:p>
            <a:pPr marL="0" lvl="0" indent="0" algn="l" rtl="0">
              <a:spcBef>
                <a:spcPts val="0"/>
              </a:spcBef>
              <a:spcAft>
                <a:spcPts val="0"/>
              </a:spcAft>
              <a:buNone/>
            </a:pPr>
            <a:r>
              <a:rPr lang="en-US"/>
              <a:t>We then </a:t>
            </a:r>
            <a:r>
              <a:rPr lang="en-US" err="1"/>
              <a:t>prepocess</a:t>
            </a:r>
            <a:r>
              <a:rPr lang="en-US"/>
              <a:t> this data using Hadoop and </a:t>
            </a:r>
            <a:r>
              <a:rPr lang="en-US" err="1"/>
              <a:t>pyspark</a:t>
            </a:r>
            <a:r>
              <a:rPr lang="en-US"/>
              <a:t> . And use </a:t>
            </a:r>
            <a:r>
              <a:rPr lang="en-US" err="1"/>
              <a:t>nltk</a:t>
            </a:r>
            <a:r>
              <a:rPr lang="en-US"/>
              <a:t> for cleaning data from sentiment analysis</a:t>
            </a:r>
          </a:p>
          <a:p>
            <a:pPr marL="0" lvl="0" indent="0" algn="l" rtl="0">
              <a:spcBef>
                <a:spcPts val="0"/>
              </a:spcBef>
              <a:spcAft>
                <a:spcPts val="0"/>
              </a:spcAft>
              <a:buNone/>
            </a:pPr>
            <a:endParaRPr lang="en-US"/>
          </a:p>
          <a:p>
            <a:pPr marL="0" lvl="0" indent="0" algn="l" rtl="0">
              <a:spcBef>
                <a:spcPts val="0"/>
              </a:spcBef>
              <a:spcAft>
                <a:spcPts val="0"/>
              </a:spcAft>
              <a:buNone/>
            </a:pPr>
            <a:r>
              <a:rPr lang="en-US"/>
              <a:t>Next we use logistic regression and naïve bayes for sentiment analysis</a:t>
            </a:r>
            <a:br>
              <a:rPr lang="en-US"/>
            </a:br>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f88252dc4_0_1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f88252dc4_0_1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To give an overview of this project</a:t>
            </a:r>
          </a:p>
          <a:p>
            <a:pPr marL="0" lvl="0" indent="0" algn="l" rtl="0">
              <a:spcBef>
                <a:spcPts val="0"/>
              </a:spcBef>
              <a:spcAft>
                <a:spcPts val="0"/>
              </a:spcAft>
              <a:buNone/>
            </a:pPr>
            <a:r>
              <a:rPr lang="en-US"/>
              <a:t>We begin with collecting </a:t>
            </a:r>
            <a:r>
              <a:rPr lang="en-US" err="1"/>
              <a:t>fifa</a:t>
            </a:r>
            <a:r>
              <a:rPr lang="en-US"/>
              <a:t> 2022 </a:t>
            </a:r>
            <a:r>
              <a:rPr lang="en-US" err="1"/>
              <a:t>teets</a:t>
            </a:r>
            <a:r>
              <a:rPr lang="en-US"/>
              <a:t> using </a:t>
            </a:r>
            <a:r>
              <a:rPr lang="en-US" err="1"/>
              <a:t>snscrape</a:t>
            </a:r>
            <a:r>
              <a:rPr lang="en-US"/>
              <a:t> where we collected almost 14 GB data</a:t>
            </a:r>
          </a:p>
          <a:p>
            <a:pPr marL="0" lvl="0" indent="0" algn="l" rtl="0">
              <a:spcBef>
                <a:spcPts val="0"/>
              </a:spcBef>
              <a:spcAft>
                <a:spcPts val="0"/>
              </a:spcAft>
              <a:buNone/>
            </a:pPr>
            <a:endParaRPr lang="en-US"/>
          </a:p>
          <a:p>
            <a:pPr marL="0" lvl="0" indent="0" algn="l" rtl="0">
              <a:spcBef>
                <a:spcPts val="0"/>
              </a:spcBef>
              <a:spcAft>
                <a:spcPts val="0"/>
              </a:spcAft>
              <a:buNone/>
            </a:pPr>
            <a:r>
              <a:rPr lang="en-US"/>
              <a:t>We then </a:t>
            </a:r>
            <a:r>
              <a:rPr lang="en-US" err="1"/>
              <a:t>prepocess</a:t>
            </a:r>
            <a:r>
              <a:rPr lang="en-US"/>
              <a:t> this data using Hadoop and </a:t>
            </a:r>
            <a:r>
              <a:rPr lang="en-US" err="1"/>
              <a:t>pyspark</a:t>
            </a:r>
            <a:r>
              <a:rPr lang="en-US"/>
              <a:t> . And use </a:t>
            </a:r>
            <a:r>
              <a:rPr lang="en-US" err="1"/>
              <a:t>nltk</a:t>
            </a:r>
            <a:r>
              <a:rPr lang="en-US"/>
              <a:t> for cleaning data from sentiment analysis</a:t>
            </a:r>
          </a:p>
          <a:p>
            <a:pPr marL="0" lvl="0" indent="0" algn="l" rtl="0">
              <a:spcBef>
                <a:spcPts val="0"/>
              </a:spcBef>
              <a:spcAft>
                <a:spcPts val="0"/>
              </a:spcAft>
              <a:buNone/>
            </a:pPr>
            <a:endParaRPr lang="en-US"/>
          </a:p>
          <a:p>
            <a:pPr marL="0" lvl="0" indent="0" algn="l" rtl="0">
              <a:spcBef>
                <a:spcPts val="0"/>
              </a:spcBef>
              <a:spcAft>
                <a:spcPts val="0"/>
              </a:spcAft>
              <a:buNone/>
            </a:pPr>
            <a:r>
              <a:rPr lang="en-US"/>
              <a:t>Next we use logistic regression and naïve bayes for sentiment analysis</a:t>
            </a:r>
          </a:p>
          <a:p>
            <a:pPr marL="0" lvl="0" indent="0" algn="l" rtl="0">
              <a:spcBef>
                <a:spcPts val="0"/>
              </a:spcBef>
              <a:spcAft>
                <a:spcPts val="0"/>
              </a:spcAft>
              <a:buNone/>
            </a:pPr>
            <a:endParaRPr lang="en-US"/>
          </a:p>
          <a:p>
            <a:pPr marL="0" lvl="0" indent="0" algn="l" rtl="0">
              <a:spcBef>
                <a:spcPts val="0"/>
              </a:spcBef>
              <a:spcAft>
                <a:spcPts val="0"/>
              </a:spcAft>
              <a:buNone/>
            </a:pPr>
            <a:r>
              <a:rPr lang="en-US"/>
              <a:t>Then we have built a visualization dashboard using react to visualize insights</a:t>
            </a:r>
          </a:p>
          <a:p>
            <a:pPr marL="0" lvl="0" indent="0" algn="l" rtl="0">
              <a:spcBef>
                <a:spcPts val="0"/>
              </a:spcBef>
              <a:spcAft>
                <a:spcPts val="0"/>
              </a:spcAft>
              <a:buNone/>
            </a:pPr>
            <a:endParaRPr lang="en-US"/>
          </a:p>
          <a:p>
            <a:pPr marL="0" lvl="0" indent="0" algn="l" rtl="0">
              <a:spcBef>
                <a:spcPts val="0"/>
              </a:spcBef>
              <a:spcAft>
                <a:spcPts val="0"/>
              </a:spcAft>
              <a:buNone/>
            </a:pPr>
            <a:r>
              <a:rPr lang="en-US"/>
              <a:t>Further we evaluate the sentiment analysis models using standard metrics ad the scalability of the dashboard using query response times.</a:t>
            </a:r>
          </a:p>
          <a:p>
            <a:pPr marL="0" lvl="0" indent="0" algn="l" rtl="0">
              <a:spcBef>
                <a:spcPts val="0"/>
              </a:spcBef>
              <a:spcAft>
                <a:spcPts val="0"/>
              </a:spcAft>
              <a:buNone/>
            </a:pPr>
            <a:endParaRPr lang="en-US"/>
          </a:p>
          <a:p>
            <a:pPr marL="0" lvl="0" indent="0" algn="l" rtl="0">
              <a:spcBef>
                <a:spcPts val="0"/>
              </a:spcBef>
              <a:spcAft>
                <a:spcPts val="0"/>
              </a:spcAft>
              <a:buNone/>
            </a:pPr>
            <a:r>
              <a:rPr lang="en-US"/>
              <a:t>Finally we present conclusions for the project along with some ideas for improvements</a:t>
            </a:r>
          </a:p>
          <a:p>
            <a:pPr marL="0" lvl="0" indent="0" algn="l" rtl="0">
              <a:spcBef>
                <a:spcPts val="0"/>
              </a:spcBef>
              <a:spcAft>
                <a:spcPts val="0"/>
              </a:spcAft>
              <a:buNone/>
            </a:pPr>
            <a:endParaRPr/>
          </a:p>
        </p:txBody>
      </p:sp>
    </p:spTree>
    <p:extLst>
      <p:ext uri="{BB962C8B-B14F-4D97-AF65-F5344CB8AC3E}">
        <p14:creationId xmlns:p14="http://schemas.microsoft.com/office/powerpoint/2010/main" val="1497008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OC">
  <p:cSld name="SECTION_HEADER_1">
    <p:bg>
      <p:bgPr>
        <a:solidFill>
          <a:schemeClr val="dk1"/>
        </a:soli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1308150" y="1318650"/>
            <a:ext cx="7110000" cy="5352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a:endParaRPr/>
          </a:p>
        </p:txBody>
      </p:sp>
      <p:sp>
        <p:nvSpPr>
          <p:cNvPr id="84" name="Google Shape;84;p1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
        <p:nvSpPr>
          <p:cNvPr id="85" name="Google Shape;85;p13"/>
          <p:cNvSpPr txBox="1"/>
          <p:nvPr/>
        </p:nvSpPr>
        <p:spPr>
          <a:xfrm>
            <a:off x="226550" y="78500"/>
            <a:ext cx="9981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Confidential</a:t>
            </a:r>
            <a:endParaRPr sz="600" b="1">
              <a:solidFill>
                <a:srgbClr val="FFFFFF"/>
              </a:solidFill>
              <a:latin typeface="Raleway"/>
              <a:ea typeface="Raleway"/>
              <a:cs typeface="Raleway"/>
              <a:sym typeface="Raleway"/>
            </a:endParaRPr>
          </a:p>
        </p:txBody>
      </p:sp>
      <p:sp>
        <p:nvSpPr>
          <p:cNvPr id="86" name="Google Shape;86;p13"/>
          <p:cNvSpPr txBox="1"/>
          <p:nvPr/>
        </p:nvSpPr>
        <p:spPr>
          <a:xfrm>
            <a:off x="1296767" y="78500"/>
            <a:ext cx="2100600" cy="321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600">
                <a:solidFill>
                  <a:srgbClr val="FFFFFF"/>
                </a:solidFill>
                <a:latin typeface="Raleway"/>
                <a:ea typeface="Raleway"/>
                <a:cs typeface="Raleway"/>
                <a:sym typeface="Raleway"/>
              </a:rPr>
              <a:t>Customized for </a:t>
            </a:r>
            <a:r>
              <a:rPr lang="en-GB" sz="600" b="1">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87" name="Google Shape;87;p13"/>
          <p:cNvSpPr txBox="1"/>
          <p:nvPr/>
        </p:nvSpPr>
        <p:spPr>
          <a:xfrm>
            <a:off x="8213935" y="78500"/>
            <a:ext cx="705900" cy="321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600">
                <a:solidFill>
                  <a:srgbClr val="FFFFFF"/>
                </a:solidFill>
                <a:latin typeface="Raleway"/>
                <a:ea typeface="Raleway"/>
                <a:cs typeface="Raleway"/>
                <a:sym typeface="Raleway"/>
              </a:rPr>
              <a:t>Version 1.0</a:t>
            </a:r>
            <a:endParaRPr sz="600" b="1">
              <a:solidFill>
                <a:srgbClr val="FFFFFF"/>
              </a:solidFill>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400" b="1">
                <a:solidFill>
                  <a:schemeClr val="accent1"/>
                </a:solidFill>
                <a:highlight>
                  <a:srgbClr val="00FFFF"/>
                </a:highlight>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gif"/></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hyperlink" Target="https://www.pngegg.com/en/png-bbtjg"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24.jpeg"/><Relationship Id="rId4" Type="http://schemas.openxmlformats.org/officeDocument/2006/relationships/image" Target="../media/image12.jpe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25.jpe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7.gif"/></Relationships>
</file>

<file path=ppt/slides/_rels/slide3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6.gif"/><Relationship Id="rId4" Type="http://schemas.openxmlformats.org/officeDocument/2006/relationships/image" Target="../media/image5.gif"/></Relationships>
</file>

<file path=ppt/slides/_rels/slide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9.gif"/><Relationship Id="rId4"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pic>
        <p:nvPicPr>
          <p:cNvPr id="4" name="Google Shape;139;p19">
            <a:extLst>
              <a:ext uri="{FF2B5EF4-FFF2-40B4-BE49-F238E27FC236}">
                <a16:creationId xmlns:a16="http://schemas.microsoft.com/office/drawing/2014/main" id="{DFA2A77F-232F-67E5-BE84-0133D88CA227}"/>
              </a:ext>
            </a:extLst>
          </p:cNvPr>
          <p:cNvPicPr preferRelativeResize="0"/>
          <p:nvPr/>
        </p:nvPicPr>
        <p:blipFill rotWithShape="1">
          <a:blip r:embed="rId4">
            <a:alphaModFix/>
          </a:blip>
          <a:srcRect b="23640"/>
          <a:stretch/>
        </p:blipFill>
        <p:spPr>
          <a:xfrm>
            <a:off x="4970048" y="3816600"/>
            <a:ext cx="9226850" cy="1326900"/>
          </a:xfrm>
          <a:prstGeom prst="rect">
            <a:avLst/>
          </a:prstGeom>
          <a:noFill/>
          <a:ln>
            <a:noFill/>
          </a:ln>
        </p:spPr>
      </p:pic>
      <p:sp>
        <p:nvSpPr>
          <p:cNvPr id="132" name="Google Shape;132;p18"/>
          <p:cNvSpPr txBox="1">
            <a:spLocks noGrp="1"/>
          </p:cNvSpPr>
          <p:nvPr>
            <p:ph type="title"/>
          </p:nvPr>
        </p:nvSpPr>
        <p:spPr>
          <a:xfrm>
            <a:off x="552550" y="1342675"/>
            <a:ext cx="4173900" cy="1876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GB" sz="4800">
                <a:solidFill>
                  <a:schemeClr val="lt1"/>
                </a:solidFill>
              </a:rPr>
              <a:t>Twitter Data Analysis</a:t>
            </a:r>
            <a:endParaRPr lang="en-GB" sz="6000">
              <a:solidFill>
                <a:schemeClr val="lt1"/>
              </a:solidFill>
            </a:endParaRPr>
          </a:p>
        </p:txBody>
      </p:sp>
      <p:sp>
        <p:nvSpPr>
          <p:cNvPr id="133" name="Google Shape;133;p18"/>
          <p:cNvSpPr txBox="1">
            <a:spLocks noGrp="1"/>
          </p:cNvSpPr>
          <p:nvPr>
            <p:ph type="title"/>
          </p:nvPr>
        </p:nvSpPr>
        <p:spPr>
          <a:xfrm>
            <a:off x="552550" y="3219475"/>
            <a:ext cx="40194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1400">
                <a:solidFill>
                  <a:schemeClr val="lt1"/>
                </a:solidFill>
              </a:rPr>
              <a:t>CS 226: BIG-DATA MANAGEMENT, Fall 2022</a:t>
            </a:r>
            <a:endParaRPr sz="1400">
              <a:solidFill>
                <a:schemeClr val="lt1"/>
              </a:solidFill>
            </a:endParaRPr>
          </a:p>
        </p:txBody>
      </p:sp>
      <p:sp>
        <p:nvSpPr>
          <p:cNvPr id="134" name="Google Shape;134;p18"/>
          <p:cNvSpPr txBox="1">
            <a:spLocks noGrp="1"/>
          </p:cNvSpPr>
          <p:nvPr>
            <p:ph type="title"/>
          </p:nvPr>
        </p:nvSpPr>
        <p:spPr>
          <a:xfrm>
            <a:off x="552550" y="3652375"/>
            <a:ext cx="4019400" cy="121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1800">
                <a:solidFill>
                  <a:schemeClr val="lt1"/>
                </a:solidFill>
              </a:rPr>
              <a:t>Group number 11: Fantastic4</a:t>
            </a:r>
            <a:endParaRPr sz="1800">
              <a:solidFill>
                <a:schemeClr val="lt1"/>
              </a:solidFill>
            </a:endParaRPr>
          </a:p>
          <a:p>
            <a:pPr algn="ctr">
              <a:buSzPts val="990"/>
            </a:pPr>
            <a:r>
              <a:rPr lang="en-GB" sz="1440">
                <a:solidFill>
                  <a:schemeClr val="lt1"/>
                </a:solidFill>
              </a:rPr>
              <a:t>Vineet Dhaimodker</a:t>
            </a:r>
            <a:br>
              <a:rPr lang="en-GB" sz="1440">
                <a:solidFill>
                  <a:schemeClr val="lt1"/>
                </a:solidFill>
              </a:rPr>
            </a:br>
            <a:r>
              <a:rPr lang="en-GB" sz="1440">
                <a:solidFill>
                  <a:schemeClr val="lt1"/>
                </a:solidFill>
              </a:rPr>
              <a:t>Vishv Patel</a:t>
            </a:r>
            <a:endParaRPr lang="en-US" sz="1440">
              <a:solidFill>
                <a:schemeClr val="lt1"/>
              </a:solidFill>
            </a:endParaRPr>
          </a:p>
          <a:p>
            <a:pPr algn="ctr">
              <a:buSzPts val="990"/>
            </a:pPr>
            <a:r>
              <a:rPr lang="en-GB" sz="1440">
                <a:solidFill>
                  <a:schemeClr val="lt1"/>
                </a:solidFill>
              </a:rPr>
              <a:t>Mihir Patel</a:t>
            </a:r>
            <a:br>
              <a:rPr lang="en-GB" sz="1440">
                <a:solidFill>
                  <a:schemeClr val="lt1"/>
                </a:solidFill>
              </a:rPr>
            </a:br>
            <a:r>
              <a:rPr lang="en-GB" sz="1440">
                <a:solidFill>
                  <a:schemeClr val="lt1"/>
                </a:solidFill>
              </a:rPr>
              <a:t>Yash Gandhi</a:t>
            </a:r>
            <a:endParaRPr sz="1440">
              <a:solidFill>
                <a:schemeClr val="lt1"/>
              </a:solidFill>
            </a:endParaRPr>
          </a:p>
        </p:txBody>
      </p:sp>
      <p:pic>
        <p:nvPicPr>
          <p:cNvPr id="2" name="Picture 1" descr="Logo, company name">
            <a:extLst>
              <a:ext uri="{FF2B5EF4-FFF2-40B4-BE49-F238E27FC236}">
                <a16:creationId xmlns:a16="http://schemas.microsoft.com/office/drawing/2014/main" id="{FD24F61C-96D9-58A3-6657-4435BE02161C}"/>
              </a:ext>
            </a:extLst>
          </p:cNvPr>
          <p:cNvPicPr>
            <a:picLocks noChangeAspect="1"/>
          </p:cNvPicPr>
          <p:nvPr/>
        </p:nvPicPr>
        <p:blipFill>
          <a:blip r:embed="rId5"/>
          <a:stretch>
            <a:fillRect/>
          </a:stretch>
        </p:blipFill>
        <p:spPr>
          <a:xfrm>
            <a:off x="4970048" y="466571"/>
            <a:ext cx="4173952" cy="4676929"/>
          </a:xfrm>
          <a:prstGeom prst="rect">
            <a:avLst/>
          </a:prstGeom>
        </p:spPr>
      </p:pic>
      <p:sp>
        <p:nvSpPr>
          <p:cNvPr id="3" name="Slide Number Placeholder 2">
            <a:extLst>
              <a:ext uri="{FF2B5EF4-FFF2-40B4-BE49-F238E27FC236}">
                <a16:creationId xmlns:a16="http://schemas.microsoft.com/office/drawing/2014/main" id="{C1D1D74A-C462-868F-D1CB-25A2F1F5D7D7}"/>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pic>
        <p:nvPicPr>
          <p:cNvPr id="258" name="Google Shape;258;p26"/>
          <p:cNvPicPr preferRelativeResize="0"/>
          <p:nvPr/>
        </p:nvPicPr>
        <p:blipFill rotWithShape="1">
          <a:blip r:embed="rId3">
            <a:alphaModFix/>
          </a:blip>
          <a:srcRect b="23640"/>
          <a:stretch/>
        </p:blipFill>
        <p:spPr>
          <a:xfrm>
            <a:off x="-39625" y="3816600"/>
            <a:ext cx="9226850" cy="1326900"/>
          </a:xfrm>
          <a:prstGeom prst="rect">
            <a:avLst/>
          </a:prstGeom>
          <a:noFill/>
          <a:ln>
            <a:noFill/>
          </a:ln>
        </p:spPr>
      </p:pic>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50" y="1166250"/>
            <a:ext cx="5224176"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00">
                <a:solidFill>
                  <a:srgbClr val="FFFFFF"/>
                </a:solidFill>
                <a:latin typeface="Raleway"/>
                <a:ea typeface="Raleway"/>
                <a:cs typeface="Raleway"/>
                <a:sym typeface="Raleway"/>
              </a:rPr>
              <a:t>Data Gathering - </a:t>
            </a:r>
            <a:r>
              <a:rPr lang="en-GB" sz="2800" err="1">
                <a:solidFill>
                  <a:srgbClr val="FFFFFF"/>
                </a:solidFill>
              </a:rPr>
              <a:t>SNScrape</a:t>
            </a:r>
            <a:endParaRPr lang="en-GB" sz="2800" err="1">
              <a:solidFill>
                <a:srgbClr val="FFFFFF"/>
              </a:solidFill>
              <a:latin typeface="Raleway"/>
              <a:ea typeface="Raleway"/>
              <a:cs typeface="Raleway"/>
            </a:endParaRPr>
          </a:p>
        </p:txBody>
      </p:sp>
      <p:sp>
        <p:nvSpPr>
          <p:cNvPr id="2" name="Slide Number Placeholder 1">
            <a:extLst>
              <a:ext uri="{FF2B5EF4-FFF2-40B4-BE49-F238E27FC236}">
                <a16:creationId xmlns:a16="http://schemas.microsoft.com/office/drawing/2014/main" id="{381106EA-9D40-ECEF-1066-F044603E28B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10</a:t>
            </a:fld>
            <a:endParaRPr lang="en-GB"/>
          </a:p>
        </p:txBody>
      </p:sp>
      <p:sp>
        <p:nvSpPr>
          <p:cNvPr id="13" name="Google Shape;174;p22">
            <a:extLst>
              <a:ext uri="{FF2B5EF4-FFF2-40B4-BE49-F238E27FC236}">
                <a16:creationId xmlns:a16="http://schemas.microsoft.com/office/drawing/2014/main" id="{41CC688C-0DF0-7680-E84C-D0EA80DEE1F4}"/>
              </a:ext>
            </a:extLst>
          </p:cNvPr>
          <p:cNvSpPr txBox="1">
            <a:spLocks noGrp="1"/>
          </p:cNvSpPr>
          <p:nvPr>
            <p:ph type="body" idx="1"/>
          </p:nvPr>
        </p:nvSpPr>
        <p:spPr>
          <a:xfrm>
            <a:off x="757756" y="1730090"/>
            <a:ext cx="7628487" cy="205787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chemeClr val="lt1"/>
              </a:buClr>
              <a:buSzPts val="1100"/>
              <a:buChar char="➔"/>
            </a:pPr>
            <a:r>
              <a:rPr lang="en-GB" sz="1400">
                <a:solidFill>
                  <a:schemeClr val="lt1"/>
                </a:solidFill>
              </a:rPr>
              <a:t>Disadvantage of Twitter API</a:t>
            </a:r>
          </a:p>
          <a:p>
            <a:pPr lvl="1">
              <a:buClr>
                <a:schemeClr val="lt1"/>
              </a:buClr>
              <a:buChar char="➔"/>
            </a:pPr>
            <a:r>
              <a:rPr lang="en-US" sz="1200">
                <a:solidFill>
                  <a:schemeClr val="lt1"/>
                </a:solidFill>
              </a:rPr>
              <a:t>limitations on the number of requests : 900 requests/15-minutes</a:t>
            </a:r>
            <a:endParaRPr lang="en-GB" sz="1200">
              <a:solidFill>
                <a:schemeClr val="lt1"/>
              </a:solidFill>
            </a:endParaRPr>
          </a:p>
          <a:p>
            <a:pPr marL="457200" lvl="0" indent="-298450" algn="l" rtl="0">
              <a:spcBef>
                <a:spcPts val="0"/>
              </a:spcBef>
              <a:spcAft>
                <a:spcPts val="0"/>
              </a:spcAft>
              <a:buClr>
                <a:schemeClr val="lt1"/>
              </a:buClr>
              <a:buSzPts val="1100"/>
              <a:buChar char="➔"/>
            </a:pPr>
            <a:r>
              <a:rPr lang="en-IN" sz="1400">
                <a:solidFill>
                  <a:schemeClr val="lt1"/>
                </a:solidFill>
              </a:rPr>
              <a:t>Timeline of data extraction: January 2022 – November 2022</a:t>
            </a:r>
            <a:endParaRPr sz="1400">
              <a:solidFill>
                <a:schemeClr val="lt1"/>
              </a:solidFill>
            </a:endParaRPr>
          </a:p>
          <a:p>
            <a:pPr marL="457200" lvl="0" indent="-298450" algn="l" rtl="0">
              <a:spcBef>
                <a:spcPts val="0"/>
              </a:spcBef>
              <a:spcAft>
                <a:spcPts val="0"/>
              </a:spcAft>
              <a:buClr>
                <a:schemeClr val="lt1"/>
              </a:buClr>
              <a:buSzPts val="1100"/>
              <a:buChar char="➔"/>
            </a:pPr>
            <a:r>
              <a:rPr lang="en-IN" sz="1400">
                <a:solidFill>
                  <a:schemeClr val="lt1"/>
                </a:solidFill>
              </a:rPr>
              <a:t>Hashtags</a:t>
            </a:r>
          </a:p>
          <a:p>
            <a:pPr lvl="1">
              <a:buClr>
                <a:schemeClr val="lt1"/>
              </a:buClr>
              <a:buChar char="➔"/>
            </a:pPr>
            <a:r>
              <a:rPr lang="en-IN" sz="1200">
                <a:solidFill>
                  <a:schemeClr val="lt1"/>
                </a:solidFill>
              </a:rPr>
              <a:t>Trending: </a:t>
            </a:r>
            <a:r>
              <a:rPr lang="en-IN" sz="1200" err="1">
                <a:solidFill>
                  <a:schemeClr val="lt1"/>
                </a:solidFill>
              </a:rPr>
              <a:t>fifaworldcup</a:t>
            </a:r>
            <a:r>
              <a:rPr lang="en-IN" sz="1200">
                <a:solidFill>
                  <a:schemeClr val="lt1"/>
                </a:solidFill>
              </a:rPr>
              <a:t>, FIFAWorldCup2022, FIFAWorldCupQatar2022</a:t>
            </a:r>
          </a:p>
          <a:p>
            <a:pPr lvl="1">
              <a:buClr>
                <a:schemeClr val="lt1"/>
              </a:buClr>
              <a:buChar char="➔"/>
            </a:pPr>
            <a:r>
              <a:rPr lang="en-IN" sz="1200">
                <a:solidFill>
                  <a:schemeClr val="lt1"/>
                </a:solidFill>
              </a:rPr>
              <a:t>Teams:  </a:t>
            </a:r>
            <a:r>
              <a:rPr lang="en-IN" sz="1200" err="1">
                <a:solidFill>
                  <a:schemeClr val="lt1"/>
                </a:solidFill>
              </a:rPr>
              <a:t>threelions</a:t>
            </a:r>
            <a:r>
              <a:rPr lang="en-IN" sz="1200">
                <a:solidFill>
                  <a:schemeClr val="lt1"/>
                </a:solidFill>
              </a:rPr>
              <a:t> (England), </a:t>
            </a:r>
            <a:r>
              <a:rPr lang="en-IN" sz="1200" err="1">
                <a:solidFill>
                  <a:schemeClr val="lt1"/>
                </a:solidFill>
              </a:rPr>
              <a:t>usmnt</a:t>
            </a:r>
            <a:r>
              <a:rPr lang="en-IN" sz="1200">
                <a:solidFill>
                  <a:schemeClr val="lt1"/>
                </a:solidFill>
              </a:rPr>
              <a:t> (USA)</a:t>
            </a:r>
          </a:p>
          <a:p>
            <a:pPr lvl="1">
              <a:buClr>
                <a:schemeClr val="lt1"/>
              </a:buClr>
              <a:buChar char="➔"/>
            </a:pPr>
            <a:r>
              <a:rPr lang="en-IN" sz="1200">
                <a:solidFill>
                  <a:schemeClr val="lt1"/>
                </a:solidFill>
              </a:rPr>
              <a:t>Matches:  </a:t>
            </a:r>
            <a:r>
              <a:rPr lang="en-IN" sz="1200" err="1">
                <a:solidFill>
                  <a:schemeClr val="lt1"/>
                </a:solidFill>
              </a:rPr>
              <a:t>qatarvsecuador</a:t>
            </a:r>
            <a:r>
              <a:rPr lang="en-IN" sz="1200">
                <a:solidFill>
                  <a:schemeClr val="lt1"/>
                </a:solidFill>
              </a:rPr>
              <a:t>, </a:t>
            </a:r>
            <a:r>
              <a:rPr lang="en-IN" sz="1200" err="1">
                <a:solidFill>
                  <a:schemeClr val="lt1"/>
                </a:solidFill>
              </a:rPr>
              <a:t>qtrecu</a:t>
            </a:r>
            <a:r>
              <a:rPr lang="en-IN" sz="1200">
                <a:solidFill>
                  <a:schemeClr val="lt1"/>
                </a:solidFill>
              </a:rPr>
              <a:t>, </a:t>
            </a:r>
            <a:r>
              <a:rPr lang="en-IN" sz="1200" err="1">
                <a:solidFill>
                  <a:schemeClr val="lt1"/>
                </a:solidFill>
              </a:rPr>
              <a:t>porarg</a:t>
            </a:r>
            <a:endParaRPr sz="1200">
              <a:solidFill>
                <a:schemeClr val="lt1"/>
              </a:solidFill>
            </a:endParaRPr>
          </a:p>
          <a:p>
            <a:pPr lvl="0" indent="-298450">
              <a:buClr>
                <a:schemeClr val="lt1"/>
              </a:buClr>
              <a:buSzPts val="1100"/>
              <a:buChar char="➔"/>
            </a:pPr>
            <a:r>
              <a:rPr lang="en-GB" sz="1400">
                <a:solidFill>
                  <a:schemeClr val="lt1"/>
                </a:solidFill>
              </a:rPr>
              <a:t>E</a:t>
            </a:r>
            <a:r>
              <a:rPr lang="en-US" sz="1400">
                <a:solidFill>
                  <a:schemeClr val="lt1"/>
                </a:solidFill>
              </a:rPr>
              <a:t>xtracted ~14 GB of twitter data with almost 5 million tweets.</a:t>
            </a:r>
            <a:endParaRPr sz="1400">
              <a:solidFill>
                <a:schemeClr val="lt1"/>
              </a:solidFill>
            </a:endParaRPr>
          </a:p>
        </p:txBody>
      </p:sp>
    </p:spTree>
    <p:extLst>
      <p:ext uri="{BB962C8B-B14F-4D97-AF65-F5344CB8AC3E}">
        <p14:creationId xmlns:p14="http://schemas.microsoft.com/office/powerpoint/2010/main" val="40967743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animEffect transition="in" filter="fade">
                                      <p:cBhvr>
                                        <p:cTn id="15" dur="500"/>
                                        <p:tgtEl>
                                          <p:spTgt spid="1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xEl>
                                              <p:pRg st="3" end="3"/>
                                            </p:txEl>
                                          </p:spTgt>
                                        </p:tgtEl>
                                        <p:attrNameLst>
                                          <p:attrName>style.visibility</p:attrName>
                                        </p:attrNameLst>
                                      </p:cBhvr>
                                      <p:to>
                                        <p:strVal val="visible"/>
                                      </p:to>
                                    </p:set>
                                    <p:animEffect transition="in" filter="fade">
                                      <p:cBhvr>
                                        <p:cTn id="20" dur="500"/>
                                        <p:tgtEl>
                                          <p:spTgt spid="1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animEffect transition="in" filter="fade">
                                      <p:cBhvr>
                                        <p:cTn id="23" dur="500"/>
                                        <p:tgtEl>
                                          <p:spTgt spid="1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xEl>
                                              <p:pRg st="5" end="5"/>
                                            </p:txEl>
                                          </p:spTgt>
                                        </p:tgtEl>
                                        <p:attrNameLst>
                                          <p:attrName>style.visibility</p:attrName>
                                        </p:attrNameLst>
                                      </p:cBhvr>
                                      <p:to>
                                        <p:strVal val="visible"/>
                                      </p:to>
                                    </p:set>
                                    <p:animEffect transition="in" filter="fade">
                                      <p:cBhvr>
                                        <p:cTn id="26" dur="500"/>
                                        <p:tgtEl>
                                          <p:spTgt spid="1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xEl>
                                              <p:pRg st="6" end="6"/>
                                            </p:txEl>
                                          </p:spTgt>
                                        </p:tgtEl>
                                        <p:attrNameLst>
                                          <p:attrName>style.visibility</p:attrName>
                                        </p:attrNameLst>
                                      </p:cBhvr>
                                      <p:to>
                                        <p:strVal val="visible"/>
                                      </p:to>
                                    </p:set>
                                    <p:animEffect transition="in" filter="fade">
                                      <p:cBhvr>
                                        <p:cTn id="29" dur="500"/>
                                        <p:tgtEl>
                                          <p:spTgt spid="1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xEl>
                                              <p:pRg st="7" end="7"/>
                                            </p:txEl>
                                          </p:spTgt>
                                        </p:tgtEl>
                                        <p:attrNameLst>
                                          <p:attrName>style.visibility</p:attrName>
                                        </p:attrNameLst>
                                      </p:cBhvr>
                                      <p:to>
                                        <p:strVal val="visible"/>
                                      </p:to>
                                    </p:set>
                                    <p:animEffect transition="in" filter="fade">
                                      <p:cBhvr>
                                        <p:cTn id="34"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2" name="Google Shape;252;p26"/>
          <p:cNvSpPr/>
          <p:nvPr/>
        </p:nvSpPr>
        <p:spPr>
          <a:xfrm>
            <a:off x="727650"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4" name="Google Shape;254;p26"/>
          <p:cNvSpPr/>
          <p:nvPr/>
        </p:nvSpPr>
        <p:spPr>
          <a:xfrm>
            <a:off x="4799258"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55" name="Google Shape;255;p26"/>
          <p:cNvSpPr txBox="1">
            <a:spLocks noGrp="1"/>
          </p:cNvSpPr>
          <p:nvPr>
            <p:ph type="body" idx="1"/>
          </p:nvPr>
        </p:nvSpPr>
        <p:spPr>
          <a:xfrm>
            <a:off x="1220766" y="2205646"/>
            <a:ext cx="3125700" cy="1378217"/>
          </a:xfrm>
          <a:prstGeom prst="rect">
            <a:avLst/>
          </a:prstGeom>
        </p:spPr>
        <p:txBody>
          <a:bodyPr spcFirstLastPara="1" wrap="square" lIns="91425" tIns="91425" rIns="91425" bIns="91425" anchor="t" anchorCtr="0">
            <a:normAutofit/>
          </a:bodyPr>
          <a:lstStyle/>
          <a:p>
            <a:pPr marL="0" indent="0">
              <a:spcAft>
                <a:spcPts val="1200"/>
              </a:spcAft>
              <a:buNone/>
            </a:pPr>
            <a:r>
              <a:rPr lang="en-GB" sz="1200">
                <a:solidFill>
                  <a:schemeClr val="lt1"/>
                </a:solidFill>
              </a:rPr>
              <a:t>We store the data in the Hadoop cluster. This replicates the data into multiple </a:t>
            </a:r>
            <a:r>
              <a:rPr lang="en-GB" sz="1200" err="1">
                <a:solidFill>
                  <a:schemeClr val="lt1"/>
                </a:solidFill>
              </a:rPr>
              <a:t>datanodes</a:t>
            </a:r>
            <a:r>
              <a:rPr lang="en-GB" sz="1200">
                <a:solidFill>
                  <a:schemeClr val="lt1"/>
                </a:solidFill>
              </a:rPr>
              <a:t>.</a:t>
            </a:r>
          </a:p>
        </p:txBody>
      </p:sp>
      <p:sp>
        <p:nvSpPr>
          <p:cNvPr id="257" name="Google Shape;257;p26"/>
          <p:cNvSpPr txBox="1">
            <a:spLocks noGrp="1"/>
          </p:cNvSpPr>
          <p:nvPr>
            <p:ph type="body" idx="1"/>
          </p:nvPr>
        </p:nvSpPr>
        <p:spPr>
          <a:xfrm>
            <a:off x="5290641" y="2205646"/>
            <a:ext cx="3125700" cy="1378217"/>
          </a:xfrm>
          <a:prstGeom prst="rect">
            <a:avLst/>
          </a:prstGeom>
        </p:spPr>
        <p:txBody>
          <a:bodyPr spcFirstLastPara="1" wrap="square" lIns="91425" tIns="91425" rIns="91425" bIns="91425" anchor="t" anchorCtr="0">
            <a:noAutofit/>
          </a:bodyPr>
          <a:lstStyle/>
          <a:p>
            <a:pPr marL="0" indent="0">
              <a:spcAft>
                <a:spcPts val="1200"/>
              </a:spcAft>
              <a:buNone/>
            </a:pPr>
            <a:r>
              <a:rPr lang="en-GB" sz="1200">
                <a:solidFill>
                  <a:schemeClr val="lt1"/>
                </a:solidFill>
              </a:rPr>
              <a:t>We used spark to process the data which we take from the HDFS and used PySpark for further processing the data</a:t>
            </a:r>
          </a:p>
        </p:txBody>
      </p:sp>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50" y="1166250"/>
            <a:ext cx="7806852"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00">
                <a:solidFill>
                  <a:srgbClr val="FFFFFF"/>
                </a:solidFill>
              </a:rPr>
              <a:t>Data Pre-processing: technology stack</a:t>
            </a:r>
          </a:p>
        </p:txBody>
      </p:sp>
      <p:sp>
        <p:nvSpPr>
          <p:cNvPr id="8" name="Slide Number Placeholder 7">
            <a:extLst>
              <a:ext uri="{FF2B5EF4-FFF2-40B4-BE49-F238E27FC236}">
                <a16:creationId xmlns:a16="http://schemas.microsoft.com/office/drawing/2014/main" id="{7F64AB51-7F3D-5F4E-31F4-7E78A28D8AC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11</a:t>
            </a:fld>
            <a:endParaRPr lang="en-GB"/>
          </a:p>
        </p:txBody>
      </p:sp>
      <p:pic>
        <p:nvPicPr>
          <p:cNvPr id="2" name="Picture 4" descr="Text, logo&#10;&#10;Description automatically generated">
            <a:extLst>
              <a:ext uri="{FF2B5EF4-FFF2-40B4-BE49-F238E27FC236}">
                <a16:creationId xmlns:a16="http://schemas.microsoft.com/office/drawing/2014/main" id="{64E5783F-3AF6-537A-8075-B2088E773D0B}"/>
              </a:ext>
            </a:extLst>
          </p:cNvPr>
          <p:cNvPicPr>
            <a:picLocks noChangeAspect="1"/>
          </p:cNvPicPr>
          <p:nvPr/>
        </p:nvPicPr>
        <p:blipFill>
          <a:blip r:embed="rId3"/>
          <a:stretch>
            <a:fillRect/>
          </a:stretch>
        </p:blipFill>
        <p:spPr>
          <a:xfrm>
            <a:off x="1229400" y="3395343"/>
            <a:ext cx="2743200" cy="822960"/>
          </a:xfrm>
          <a:prstGeom prst="rect">
            <a:avLst/>
          </a:prstGeom>
        </p:spPr>
      </p:pic>
      <p:pic>
        <p:nvPicPr>
          <p:cNvPr id="3" name="Picture 4" descr="A picture containing text, clipart&#10;&#10;Description automatically generated">
            <a:extLst>
              <a:ext uri="{FF2B5EF4-FFF2-40B4-BE49-F238E27FC236}">
                <a16:creationId xmlns:a16="http://schemas.microsoft.com/office/drawing/2014/main" id="{7B0672F2-BBFF-01F1-E11A-EC6983DA2D35}"/>
              </a:ext>
            </a:extLst>
          </p:cNvPr>
          <p:cNvPicPr>
            <a:picLocks noChangeAspect="1"/>
          </p:cNvPicPr>
          <p:nvPr/>
        </p:nvPicPr>
        <p:blipFill>
          <a:blip r:embed="rId4"/>
          <a:stretch>
            <a:fillRect/>
          </a:stretch>
        </p:blipFill>
        <p:spPr>
          <a:xfrm>
            <a:off x="5892080" y="3201378"/>
            <a:ext cx="1922821" cy="1000338"/>
          </a:xfrm>
          <a:prstGeom prst="rect">
            <a:avLst/>
          </a:prstGeom>
        </p:spPr>
      </p:pic>
    </p:spTree>
    <p:extLst>
      <p:ext uri="{BB962C8B-B14F-4D97-AF65-F5344CB8AC3E}">
        <p14:creationId xmlns:p14="http://schemas.microsoft.com/office/powerpoint/2010/main" val="1056691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5">
                                            <p:txEl>
                                              <p:pRg st="0" end="0"/>
                                            </p:txEl>
                                          </p:spTgt>
                                        </p:tgtEl>
                                        <p:attrNameLst>
                                          <p:attrName>style.visibility</p:attrName>
                                        </p:attrNameLst>
                                      </p:cBhvr>
                                      <p:to>
                                        <p:strVal val="visible"/>
                                      </p:to>
                                    </p:set>
                                    <p:animEffect transition="in" filter="fade">
                                      <p:cBhvr>
                                        <p:cTn id="10" dur="500"/>
                                        <p:tgtEl>
                                          <p:spTgt spid="255">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500"/>
                                        <p:tgtEl>
                                          <p:spTgt spid="2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7">
                                            <p:txEl>
                                              <p:pRg st="0" end="0"/>
                                            </p:txEl>
                                          </p:spTgt>
                                        </p:tgtEl>
                                        <p:attrNameLst>
                                          <p:attrName>style.visibility</p:attrName>
                                        </p:attrNameLst>
                                      </p:cBhvr>
                                      <p:to>
                                        <p:strVal val="visible"/>
                                      </p:to>
                                    </p:set>
                                    <p:animEffect transition="in" filter="fade">
                                      <p:cBhvr>
                                        <p:cTn id="21" dur="500"/>
                                        <p:tgtEl>
                                          <p:spTgt spid="257">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4" grpId="0" animBg="1"/>
      <p:bldP spid="255" grpId="0" build="p"/>
      <p:bldP spid="25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2" name="Google Shape;252;p26"/>
          <p:cNvSpPr/>
          <p:nvPr/>
        </p:nvSpPr>
        <p:spPr>
          <a:xfrm>
            <a:off x="727650"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4" name="Google Shape;254;p26"/>
          <p:cNvSpPr/>
          <p:nvPr/>
        </p:nvSpPr>
        <p:spPr>
          <a:xfrm>
            <a:off x="4799258"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55" name="Google Shape;255;p26"/>
          <p:cNvSpPr txBox="1">
            <a:spLocks noGrp="1"/>
          </p:cNvSpPr>
          <p:nvPr>
            <p:ph type="body" idx="1"/>
          </p:nvPr>
        </p:nvSpPr>
        <p:spPr>
          <a:xfrm>
            <a:off x="1218480" y="2205646"/>
            <a:ext cx="3449809" cy="1378217"/>
          </a:xfrm>
          <a:prstGeom prst="rect">
            <a:avLst/>
          </a:prstGeom>
        </p:spPr>
        <p:txBody>
          <a:bodyPr spcFirstLastPara="1" wrap="square" lIns="91425" tIns="91425" rIns="91425" bIns="91425" anchor="t" anchorCtr="0">
            <a:noAutofit/>
          </a:bodyPr>
          <a:lstStyle/>
          <a:p>
            <a:pPr marL="171450" indent="-171450">
              <a:spcAft>
                <a:spcPts val="1200"/>
              </a:spcAft>
              <a:buFont typeface="Wingdings" panose="05000000000000000000" pitchFamily="2" charset="2"/>
              <a:buChar char="ü"/>
            </a:pPr>
            <a:r>
              <a:rPr lang="en-GB" sz="1200">
                <a:solidFill>
                  <a:schemeClr val="lt1"/>
                </a:solidFill>
              </a:rPr>
              <a:t>We have only used Tweets posted in English. </a:t>
            </a:r>
          </a:p>
          <a:p>
            <a:pPr marL="171450" indent="-171450">
              <a:spcAft>
                <a:spcPts val="1200"/>
              </a:spcAft>
              <a:buFont typeface="Wingdings" panose="05000000000000000000" pitchFamily="2" charset="2"/>
              <a:buChar char="ü"/>
            </a:pPr>
            <a:r>
              <a:rPr lang="en-GB" sz="1200">
                <a:solidFill>
                  <a:schemeClr val="lt1"/>
                </a:solidFill>
              </a:rPr>
              <a:t>Removing the Null values, Emoji, number and username from the content column of the data. </a:t>
            </a:r>
          </a:p>
        </p:txBody>
      </p:sp>
      <p:sp>
        <p:nvSpPr>
          <p:cNvPr id="257" name="Google Shape;257;p26"/>
          <p:cNvSpPr txBox="1">
            <a:spLocks noGrp="1"/>
          </p:cNvSpPr>
          <p:nvPr>
            <p:ph type="body" idx="1"/>
          </p:nvPr>
        </p:nvSpPr>
        <p:spPr>
          <a:xfrm>
            <a:off x="5290641" y="2205646"/>
            <a:ext cx="3221914" cy="1378217"/>
          </a:xfrm>
          <a:prstGeom prst="rect">
            <a:avLst/>
          </a:prstGeom>
        </p:spPr>
        <p:txBody>
          <a:bodyPr spcFirstLastPara="1" wrap="square" lIns="91425" tIns="91425" rIns="91425" bIns="91425" anchor="t" anchorCtr="0">
            <a:noAutofit/>
          </a:bodyPr>
          <a:lstStyle/>
          <a:p>
            <a:pPr marL="171450" indent="-171450">
              <a:spcAft>
                <a:spcPts val="1200"/>
              </a:spcAft>
              <a:buFont typeface="Wingdings" panose="05000000000000000000" pitchFamily="2" charset="2"/>
              <a:buChar char="ü"/>
            </a:pPr>
            <a:r>
              <a:rPr lang="en-GB" sz="1200">
                <a:solidFill>
                  <a:schemeClr val="lt1"/>
                </a:solidFill>
              </a:rPr>
              <a:t>Using the inbuilt NLTK library functions we removed the stop words. </a:t>
            </a:r>
          </a:p>
          <a:p>
            <a:pPr marL="171450" indent="-171450">
              <a:spcAft>
                <a:spcPts val="1200"/>
              </a:spcAft>
              <a:buFont typeface="Wingdings" panose="05000000000000000000" pitchFamily="2" charset="2"/>
              <a:buChar char="ü"/>
            </a:pPr>
            <a:r>
              <a:rPr lang="en-GB" sz="1200">
                <a:solidFill>
                  <a:schemeClr val="lt1"/>
                </a:solidFill>
              </a:rPr>
              <a:t>We used lemmatization to make the model more accurate</a:t>
            </a:r>
          </a:p>
        </p:txBody>
      </p:sp>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50" y="1166250"/>
            <a:ext cx="37431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00">
                <a:solidFill>
                  <a:srgbClr val="FFFFFF"/>
                </a:solidFill>
                <a:latin typeface="Raleway"/>
                <a:ea typeface="Raleway"/>
                <a:cs typeface="Raleway"/>
                <a:sym typeface="Raleway"/>
              </a:rPr>
              <a:t>Data Pre-processing</a:t>
            </a:r>
          </a:p>
          <a:p>
            <a:pPr>
              <a:buSzPts val="990"/>
            </a:pPr>
            <a:endParaRPr lang="en-GB" sz="2840">
              <a:solidFill>
                <a:schemeClr val="lt1"/>
              </a:solidFill>
            </a:endParaRPr>
          </a:p>
        </p:txBody>
      </p:sp>
      <p:sp>
        <p:nvSpPr>
          <p:cNvPr id="8" name="Slide Number Placeholder 7">
            <a:extLst>
              <a:ext uri="{FF2B5EF4-FFF2-40B4-BE49-F238E27FC236}">
                <a16:creationId xmlns:a16="http://schemas.microsoft.com/office/drawing/2014/main" id="{7F64AB51-7F3D-5F4E-31F4-7E78A28D8AC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12</a:t>
            </a:fld>
            <a:endParaRPr lang="en-GB"/>
          </a:p>
        </p:txBody>
      </p:sp>
      <p:pic>
        <p:nvPicPr>
          <p:cNvPr id="5" name="Picture 4" descr="A picture containing graphical user interface&#10;&#10;Description automatically generated">
            <a:extLst>
              <a:ext uri="{FF2B5EF4-FFF2-40B4-BE49-F238E27FC236}">
                <a16:creationId xmlns:a16="http://schemas.microsoft.com/office/drawing/2014/main" id="{524FE7CA-16D7-3137-59E4-5E0110F30556}"/>
              </a:ext>
            </a:extLst>
          </p:cNvPr>
          <p:cNvPicPr>
            <a:picLocks noChangeAspect="1"/>
          </p:cNvPicPr>
          <p:nvPr/>
        </p:nvPicPr>
        <p:blipFill>
          <a:blip r:embed="rId3"/>
          <a:stretch>
            <a:fillRect/>
          </a:stretch>
        </p:blipFill>
        <p:spPr>
          <a:xfrm>
            <a:off x="1090350" y="3411502"/>
            <a:ext cx="2347027" cy="1377607"/>
          </a:xfrm>
          <a:prstGeom prst="rect">
            <a:avLst/>
          </a:prstGeom>
        </p:spPr>
      </p:pic>
      <p:pic>
        <p:nvPicPr>
          <p:cNvPr id="7" name="Picture 26" descr="A picture containing icon&#10;&#10;Description automatically generated">
            <a:extLst>
              <a:ext uri="{FF2B5EF4-FFF2-40B4-BE49-F238E27FC236}">
                <a16:creationId xmlns:a16="http://schemas.microsoft.com/office/drawing/2014/main" id="{774D5625-96D4-F7DB-0764-B874764774A7}"/>
              </a:ext>
            </a:extLst>
          </p:cNvPr>
          <p:cNvPicPr>
            <a:picLocks noChangeAspect="1"/>
          </p:cNvPicPr>
          <p:nvPr/>
        </p:nvPicPr>
        <p:blipFill>
          <a:blip r:embed="rId4"/>
          <a:stretch>
            <a:fillRect/>
          </a:stretch>
        </p:blipFill>
        <p:spPr>
          <a:xfrm>
            <a:off x="3688791" y="3395278"/>
            <a:ext cx="4823764" cy="1378217"/>
          </a:xfrm>
          <a:prstGeom prst="rect">
            <a:avLst/>
          </a:prstGeom>
        </p:spPr>
      </p:pic>
    </p:spTree>
    <p:extLst>
      <p:ext uri="{BB962C8B-B14F-4D97-AF65-F5344CB8AC3E}">
        <p14:creationId xmlns:p14="http://schemas.microsoft.com/office/powerpoint/2010/main" val="178595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5">
                                            <p:txEl>
                                              <p:pRg st="0" end="0"/>
                                            </p:txEl>
                                          </p:spTgt>
                                        </p:tgtEl>
                                        <p:attrNameLst>
                                          <p:attrName>style.visibility</p:attrName>
                                        </p:attrNameLst>
                                      </p:cBhvr>
                                      <p:to>
                                        <p:strVal val="visible"/>
                                      </p:to>
                                    </p:set>
                                    <p:animEffect transition="in" filter="fade">
                                      <p:cBhvr>
                                        <p:cTn id="7" dur="500"/>
                                        <p:tgtEl>
                                          <p:spTgt spid="2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5">
                                            <p:txEl>
                                              <p:pRg st="1" end="1"/>
                                            </p:txEl>
                                          </p:spTgt>
                                        </p:tgtEl>
                                        <p:attrNameLst>
                                          <p:attrName>style.visibility</p:attrName>
                                        </p:attrNameLst>
                                      </p:cBhvr>
                                      <p:to>
                                        <p:strVal val="visible"/>
                                      </p:to>
                                    </p:set>
                                    <p:animEffect transition="in" filter="fade">
                                      <p:cBhvr>
                                        <p:cTn id="12" dur="500"/>
                                        <p:tgtEl>
                                          <p:spTgt spid="25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fade">
                                      <p:cBhvr>
                                        <p:cTn id="15" dur="500"/>
                                        <p:tgtEl>
                                          <p:spTgt spid="252"/>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7">
                                            <p:txEl>
                                              <p:pRg st="0" end="0"/>
                                            </p:txEl>
                                          </p:spTgt>
                                        </p:tgtEl>
                                        <p:attrNameLst>
                                          <p:attrName>style.visibility</p:attrName>
                                        </p:attrNameLst>
                                      </p:cBhvr>
                                      <p:to>
                                        <p:strVal val="visible"/>
                                      </p:to>
                                    </p:set>
                                    <p:animEffect transition="in" filter="fade">
                                      <p:cBhvr>
                                        <p:cTn id="23" dur="500"/>
                                        <p:tgtEl>
                                          <p:spTgt spid="25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57">
                                            <p:txEl>
                                              <p:pRg st="1" end="1"/>
                                            </p:txEl>
                                          </p:spTgt>
                                        </p:tgtEl>
                                        <p:attrNameLst>
                                          <p:attrName>style.visibility</p:attrName>
                                        </p:attrNameLst>
                                      </p:cBhvr>
                                      <p:to>
                                        <p:strVal val="visible"/>
                                      </p:to>
                                    </p:set>
                                    <p:animEffect transition="in" filter="fade">
                                      <p:cBhvr>
                                        <p:cTn id="28" dur="500"/>
                                        <p:tgtEl>
                                          <p:spTgt spid="257">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4"/>
                                        </p:tgtEl>
                                        <p:attrNameLst>
                                          <p:attrName>style.visibility</p:attrName>
                                        </p:attrNameLst>
                                      </p:cBhvr>
                                      <p:to>
                                        <p:strVal val="visible"/>
                                      </p:to>
                                    </p:set>
                                    <p:animEffect transition="in" filter="fade">
                                      <p:cBhvr>
                                        <p:cTn id="31" dur="500"/>
                                        <p:tgtEl>
                                          <p:spTgt spid="254"/>
                                        </p:tgtEl>
                                      </p:cBhvr>
                                    </p:animEffect>
                                  </p:childTnLst>
                                </p:cTn>
                              </p:par>
                              <p:par>
                                <p:cTn id="32" presetID="10"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4" grpId="0" animBg="1"/>
      <p:bldP spid="255" grpId="0" build="p"/>
      <p:bldP spid="25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2" name="Google Shape;252;p26"/>
          <p:cNvSpPr/>
          <p:nvPr/>
        </p:nvSpPr>
        <p:spPr>
          <a:xfrm>
            <a:off x="727650"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3" name="Google Shape;253;p26"/>
          <p:cNvSpPr txBox="1">
            <a:spLocks noGrp="1"/>
          </p:cNvSpPr>
          <p:nvPr>
            <p:ph type="body" idx="1"/>
          </p:nvPr>
        </p:nvSpPr>
        <p:spPr>
          <a:xfrm>
            <a:off x="1220775" y="2209052"/>
            <a:ext cx="3125700" cy="535200"/>
          </a:xfrm>
          <a:prstGeom prst="rect">
            <a:avLst/>
          </a:prstGeom>
        </p:spPr>
        <p:txBody>
          <a:bodyPr spcFirstLastPara="1" wrap="square" lIns="91425" tIns="91425" rIns="91425" bIns="91425" anchor="t" anchorCtr="0">
            <a:normAutofit fontScale="70000" lnSpcReduction="20000"/>
          </a:bodyPr>
          <a:lstStyle/>
          <a:p>
            <a:pPr marL="0" indent="0">
              <a:lnSpc>
                <a:spcPct val="114999"/>
              </a:lnSpc>
              <a:spcAft>
                <a:spcPts val="1200"/>
              </a:spcAft>
              <a:buNone/>
            </a:pPr>
            <a:r>
              <a:rPr lang="en-GB" sz="1800">
                <a:solidFill>
                  <a:schemeClr val="lt1"/>
                </a:solidFill>
                <a:latin typeface="Lato Black"/>
                <a:ea typeface="Lato Black"/>
                <a:cs typeface="Lato Black"/>
              </a:rPr>
              <a:t>Finding Sentiments of Tweets</a:t>
            </a:r>
          </a:p>
        </p:txBody>
      </p:sp>
      <p:sp>
        <p:nvSpPr>
          <p:cNvPr id="255" name="Google Shape;255;p26"/>
          <p:cNvSpPr txBox="1">
            <a:spLocks noGrp="1"/>
          </p:cNvSpPr>
          <p:nvPr>
            <p:ph type="body" idx="1"/>
          </p:nvPr>
        </p:nvSpPr>
        <p:spPr>
          <a:xfrm>
            <a:off x="1220766" y="2570420"/>
            <a:ext cx="3125700" cy="2009200"/>
          </a:xfrm>
          <a:prstGeom prst="rect">
            <a:avLst/>
          </a:prstGeom>
        </p:spPr>
        <p:txBody>
          <a:bodyPr spcFirstLastPara="1" wrap="square" lIns="91425" tIns="91425" rIns="91425" bIns="91425" anchor="t" anchorCtr="0">
            <a:noAutofit/>
          </a:bodyPr>
          <a:lstStyle/>
          <a:p>
            <a:pPr marL="171450" indent="-171450">
              <a:lnSpc>
                <a:spcPct val="114999"/>
              </a:lnSpc>
              <a:spcAft>
                <a:spcPts val="1200"/>
              </a:spcAft>
              <a:buFont typeface="Wingdings" panose="05000000000000000000" pitchFamily="2" charset="2"/>
              <a:buChar char="q"/>
            </a:pPr>
            <a:r>
              <a:rPr lang="en-GB" sz="1200">
                <a:solidFill>
                  <a:schemeClr val="lt1"/>
                </a:solidFill>
              </a:rPr>
              <a:t>We have used </a:t>
            </a:r>
            <a:r>
              <a:rPr lang="en-GB" sz="1200" err="1">
                <a:solidFill>
                  <a:schemeClr val="lt1"/>
                </a:solidFill>
              </a:rPr>
              <a:t>TextBlob</a:t>
            </a:r>
            <a:r>
              <a:rPr lang="en-GB" sz="1200">
                <a:solidFill>
                  <a:schemeClr val="lt1"/>
                </a:solidFill>
              </a:rPr>
              <a:t> library for sentiment calculation. </a:t>
            </a:r>
          </a:p>
          <a:p>
            <a:pPr marL="171450" indent="-171450">
              <a:lnSpc>
                <a:spcPct val="114999"/>
              </a:lnSpc>
              <a:spcAft>
                <a:spcPts val="1200"/>
              </a:spcAft>
              <a:buFont typeface="Wingdings" panose="05000000000000000000" pitchFamily="2" charset="2"/>
              <a:buChar char="q"/>
            </a:pPr>
            <a:r>
              <a:rPr lang="en-GB" sz="1200">
                <a:solidFill>
                  <a:schemeClr val="lt1"/>
                </a:solidFill>
              </a:rPr>
              <a:t>It takes filtered tweet as input and finds its polarity on a scale of –1 to 1. </a:t>
            </a:r>
          </a:p>
          <a:p>
            <a:pPr marL="171450" indent="-171450">
              <a:lnSpc>
                <a:spcPct val="114999"/>
              </a:lnSpc>
              <a:spcAft>
                <a:spcPts val="1200"/>
              </a:spcAft>
              <a:buFont typeface="Wingdings" panose="05000000000000000000" pitchFamily="2" charset="2"/>
              <a:buChar char="q"/>
            </a:pPr>
            <a:r>
              <a:rPr lang="en-GB" sz="1200">
                <a:solidFill>
                  <a:schemeClr val="lt1"/>
                </a:solidFill>
              </a:rPr>
              <a:t>Based on polarity sentiment is assigned.</a:t>
            </a:r>
            <a:r>
              <a:rPr lang="en-GB" sz="1400">
                <a:solidFill>
                  <a:schemeClr val="lt1"/>
                </a:solidFill>
              </a:rPr>
              <a:t> </a:t>
            </a:r>
            <a:endParaRPr lang="en-US" sz="1400">
              <a:solidFill>
                <a:schemeClr val="lt1"/>
              </a:solidFill>
            </a:endParaRPr>
          </a:p>
        </p:txBody>
      </p:sp>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50" y="1166250"/>
            <a:ext cx="7806852"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GB" sz="2800">
                <a:solidFill>
                  <a:srgbClr val="FFFFFF"/>
                </a:solidFill>
                <a:latin typeface="Raleway"/>
                <a:ea typeface="Raleway"/>
                <a:cs typeface="Raleway"/>
                <a:sym typeface="Raleway"/>
              </a:rPr>
              <a:t>Sentiment analysis</a:t>
            </a:r>
          </a:p>
        </p:txBody>
      </p:sp>
      <p:sp>
        <p:nvSpPr>
          <p:cNvPr id="2" name="Slide Number Placeholder 1">
            <a:extLst>
              <a:ext uri="{FF2B5EF4-FFF2-40B4-BE49-F238E27FC236}">
                <a16:creationId xmlns:a16="http://schemas.microsoft.com/office/drawing/2014/main" id="{1DFC43B0-E907-6B34-4838-7AA6EDD211B5}"/>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13</a:t>
            </a:fld>
            <a:endParaRPr lang="en-GB"/>
          </a:p>
        </p:txBody>
      </p:sp>
      <p:graphicFrame>
        <p:nvGraphicFramePr>
          <p:cNvPr id="8" name="Table 8">
            <a:extLst>
              <a:ext uri="{FF2B5EF4-FFF2-40B4-BE49-F238E27FC236}">
                <a16:creationId xmlns:a16="http://schemas.microsoft.com/office/drawing/2014/main" id="{94C463A9-F288-BECD-1E1B-E0014A3454DE}"/>
              </a:ext>
            </a:extLst>
          </p:cNvPr>
          <p:cNvGraphicFramePr>
            <a:graphicFrameLocks noGrp="1"/>
          </p:cNvGraphicFramePr>
          <p:nvPr>
            <p:extLst>
              <p:ext uri="{D42A27DB-BD31-4B8C-83A1-F6EECF244321}">
                <p14:modId xmlns:p14="http://schemas.microsoft.com/office/powerpoint/2010/main" val="3298794749"/>
              </p:ext>
            </p:extLst>
          </p:nvPr>
        </p:nvGraphicFramePr>
        <p:xfrm>
          <a:off x="4936229" y="2476652"/>
          <a:ext cx="3200748" cy="1432560"/>
        </p:xfrm>
        <a:graphic>
          <a:graphicData uri="http://schemas.openxmlformats.org/drawingml/2006/table">
            <a:tbl>
              <a:tblPr firstRow="1" bandRow="1">
                <a:tableStyleId>{5C22544A-7EE6-4342-B048-85BDC9FD1C3A}</a:tableStyleId>
              </a:tblPr>
              <a:tblGrid>
                <a:gridCol w="1066916">
                  <a:extLst>
                    <a:ext uri="{9D8B030D-6E8A-4147-A177-3AD203B41FA5}">
                      <a16:colId xmlns:a16="http://schemas.microsoft.com/office/drawing/2014/main" val="4213932229"/>
                    </a:ext>
                  </a:extLst>
                </a:gridCol>
                <a:gridCol w="1066916">
                  <a:extLst>
                    <a:ext uri="{9D8B030D-6E8A-4147-A177-3AD203B41FA5}">
                      <a16:colId xmlns:a16="http://schemas.microsoft.com/office/drawing/2014/main" val="4181965063"/>
                    </a:ext>
                  </a:extLst>
                </a:gridCol>
                <a:gridCol w="1066916">
                  <a:extLst>
                    <a:ext uri="{9D8B030D-6E8A-4147-A177-3AD203B41FA5}">
                      <a16:colId xmlns:a16="http://schemas.microsoft.com/office/drawing/2014/main" val="3420627649"/>
                    </a:ext>
                  </a:extLst>
                </a:gridCol>
              </a:tblGrid>
              <a:tr h="260580">
                <a:tc>
                  <a:txBody>
                    <a:bodyPr/>
                    <a:lstStyle/>
                    <a:p>
                      <a:pPr lvl="0">
                        <a:buNone/>
                      </a:pPr>
                      <a:r>
                        <a:rPr lang="en-US"/>
                        <a:t>Polarity</a:t>
                      </a:r>
                    </a:p>
                  </a:txBody>
                  <a:tcPr>
                    <a:noFill/>
                  </a:tcPr>
                </a:tc>
                <a:tc>
                  <a:txBody>
                    <a:bodyPr/>
                    <a:lstStyle/>
                    <a:p>
                      <a:pPr lvl="0">
                        <a:buNone/>
                      </a:pPr>
                      <a:r>
                        <a:rPr lang="en-US"/>
                        <a:t>Sentiment value</a:t>
                      </a:r>
                    </a:p>
                  </a:txBody>
                  <a:tcPr>
                    <a:noFill/>
                  </a:tcPr>
                </a:tc>
                <a:tc>
                  <a:txBody>
                    <a:bodyPr/>
                    <a:lstStyle/>
                    <a:p>
                      <a:pPr lvl="0">
                        <a:buNone/>
                      </a:pPr>
                      <a:r>
                        <a:rPr lang="en-US"/>
                        <a:t>Sentiment</a:t>
                      </a:r>
                    </a:p>
                  </a:txBody>
                  <a:tcPr>
                    <a:noFill/>
                  </a:tcPr>
                </a:tc>
                <a:extLst>
                  <a:ext uri="{0D108BD9-81ED-4DB2-BD59-A6C34878D82A}">
                    <a16:rowId xmlns:a16="http://schemas.microsoft.com/office/drawing/2014/main" val="3441262022"/>
                  </a:ext>
                </a:extLst>
              </a:tr>
              <a:tr h="260580">
                <a:tc>
                  <a:txBody>
                    <a:bodyPr/>
                    <a:lstStyle/>
                    <a:p>
                      <a:r>
                        <a:rPr lang="en-US"/>
                        <a:t>0</a:t>
                      </a:r>
                    </a:p>
                  </a:txBody>
                  <a:tcPr>
                    <a:noFill/>
                  </a:tcPr>
                </a:tc>
                <a:tc>
                  <a:txBody>
                    <a:bodyPr/>
                    <a:lstStyle/>
                    <a:p>
                      <a:r>
                        <a:rPr lang="en-US"/>
                        <a:t>0</a:t>
                      </a:r>
                    </a:p>
                  </a:txBody>
                  <a:tcPr>
                    <a:noFill/>
                  </a:tcPr>
                </a:tc>
                <a:tc>
                  <a:txBody>
                    <a:bodyPr/>
                    <a:lstStyle/>
                    <a:p>
                      <a:pPr lvl="0">
                        <a:buNone/>
                      </a:pPr>
                      <a:r>
                        <a:rPr lang="en-US"/>
                        <a:t>Neutral</a:t>
                      </a:r>
                    </a:p>
                  </a:txBody>
                  <a:tcPr>
                    <a:noFill/>
                  </a:tcPr>
                </a:tc>
                <a:extLst>
                  <a:ext uri="{0D108BD9-81ED-4DB2-BD59-A6C34878D82A}">
                    <a16:rowId xmlns:a16="http://schemas.microsoft.com/office/drawing/2014/main" val="866678074"/>
                  </a:ext>
                </a:extLst>
              </a:tr>
              <a:tr h="260580">
                <a:tc>
                  <a:txBody>
                    <a:bodyPr/>
                    <a:lstStyle/>
                    <a:p>
                      <a:r>
                        <a:rPr lang="en-US"/>
                        <a:t>(0,1]</a:t>
                      </a:r>
                    </a:p>
                  </a:txBody>
                  <a:tcPr>
                    <a:noFill/>
                  </a:tcPr>
                </a:tc>
                <a:tc>
                  <a:txBody>
                    <a:bodyPr/>
                    <a:lstStyle/>
                    <a:p>
                      <a:r>
                        <a:rPr lang="en-US"/>
                        <a:t>1</a:t>
                      </a:r>
                    </a:p>
                  </a:txBody>
                  <a:tcPr>
                    <a:noFill/>
                  </a:tcPr>
                </a:tc>
                <a:tc>
                  <a:txBody>
                    <a:bodyPr/>
                    <a:lstStyle/>
                    <a:p>
                      <a:pPr lvl="0">
                        <a:buNone/>
                      </a:pPr>
                      <a:r>
                        <a:rPr lang="en-US"/>
                        <a:t>Positive</a:t>
                      </a:r>
                    </a:p>
                  </a:txBody>
                  <a:tcPr>
                    <a:noFill/>
                  </a:tcPr>
                </a:tc>
                <a:extLst>
                  <a:ext uri="{0D108BD9-81ED-4DB2-BD59-A6C34878D82A}">
                    <a16:rowId xmlns:a16="http://schemas.microsoft.com/office/drawing/2014/main" val="2470978135"/>
                  </a:ext>
                </a:extLst>
              </a:tr>
              <a:tr h="260580">
                <a:tc>
                  <a:txBody>
                    <a:bodyPr/>
                    <a:lstStyle/>
                    <a:p>
                      <a:r>
                        <a:rPr lang="en-US"/>
                        <a:t>[-1,0)</a:t>
                      </a:r>
                    </a:p>
                  </a:txBody>
                  <a:tcPr>
                    <a:noFill/>
                  </a:tcPr>
                </a:tc>
                <a:tc>
                  <a:txBody>
                    <a:bodyPr/>
                    <a:lstStyle/>
                    <a:p>
                      <a:r>
                        <a:rPr lang="en-US"/>
                        <a:t>2</a:t>
                      </a:r>
                    </a:p>
                  </a:txBody>
                  <a:tcPr>
                    <a:noFill/>
                  </a:tcPr>
                </a:tc>
                <a:tc>
                  <a:txBody>
                    <a:bodyPr/>
                    <a:lstStyle/>
                    <a:p>
                      <a:pPr lvl="0">
                        <a:buNone/>
                      </a:pPr>
                      <a:r>
                        <a:rPr lang="en-US"/>
                        <a:t>Negative</a:t>
                      </a:r>
                    </a:p>
                  </a:txBody>
                  <a:tcPr>
                    <a:noFill/>
                  </a:tcPr>
                </a:tc>
                <a:extLst>
                  <a:ext uri="{0D108BD9-81ED-4DB2-BD59-A6C34878D82A}">
                    <a16:rowId xmlns:a16="http://schemas.microsoft.com/office/drawing/2014/main" val="1950102698"/>
                  </a:ext>
                </a:extLst>
              </a:tr>
            </a:tbl>
          </a:graphicData>
        </a:graphic>
      </p:graphicFrame>
    </p:spTree>
    <p:extLst>
      <p:ext uri="{BB962C8B-B14F-4D97-AF65-F5344CB8AC3E}">
        <p14:creationId xmlns:p14="http://schemas.microsoft.com/office/powerpoint/2010/main" val="2982184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
                                            <p:txEl>
                                              <p:pRg st="0" end="0"/>
                                            </p:txEl>
                                          </p:spTgt>
                                        </p:tgtEl>
                                        <p:attrNameLst>
                                          <p:attrName>style.visibility</p:attrName>
                                        </p:attrNameLst>
                                      </p:cBhvr>
                                      <p:to>
                                        <p:strVal val="visible"/>
                                      </p:to>
                                    </p:set>
                                    <p:animEffect transition="in" filter="fade">
                                      <p:cBhvr>
                                        <p:cTn id="10" dur="500"/>
                                        <p:tgtEl>
                                          <p:spTgt spid="25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5">
                                            <p:txEl>
                                              <p:pRg st="0" end="0"/>
                                            </p:txEl>
                                          </p:spTgt>
                                        </p:tgtEl>
                                        <p:attrNameLst>
                                          <p:attrName>style.visibility</p:attrName>
                                        </p:attrNameLst>
                                      </p:cBhvr>
                                      <p:to>
                                        <p:strVal val="visible"/>
                                      </p:to>
                                    </p:set>
                                    <p:animEffect transition="in" filter="fade">
                                      <p:cBhvr>
                                        <p:cTn id="13" dur="500"/>
                                        <p:tgtEl>
                                          <p:spTgt spid="25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5">
                                            <p:txEl>
                                              <p:pRg st="1" end="1"/>
                                            </p:txEl>
                                          </p:spTgt>
                                        </p:tgtEl>
                                        <p:attrNameLst>
                                          <p:attrName>style.visibility</p:attrName>
                                        </p:attrNameLst>
                                      </p:cBhvr>
                                      <p:to>
                                        <p:strVal val="visible"/>
                                      </p:to>
                                    </p:set>
                                    <p:animEffect transition="in" filter="fade">
                                      <p:cBhvr>
                                        <p:cTn id="16" dur="500"/>
                                        <p:tgtEl>
                                          <p:spTgt spid="255">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5">
                                            <p:txEl>
                                              <p:pRg st="2" end="2"/>
                                            </p:txEl>
                                          </p:spTgt>
                                        </p:tgtEl>
                                        <p:attrNameLst>
                                          <p:attrName>style.visibility</p:attrName>
                                        </p:attrNameLst>
                                      </p:cBhvr>
                                      <p:to>
                                        <p:strVal val="visible"/>
                                      </p:to>
                                    </p:set>
                                    <p:animEffect transition="in" filter="fade">
                                      <p:cBhvr>
                                        <p:cTn id="19" dur="500"/>
                                        <p:tgtEl>
                                          <p:spTgt spid="255">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3" grpId="0" build="p"/>
      <p:bldP spid="25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2" name="Google Shape;252;p26"/>
          <p:cNvSpPr/>
          <p:nvPr/>
        </p:nvSpPr>
        <p:spPr>
          <a:xfrm>
            <a:off x="727650"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53" name="Google Shape;253;p26"/>
          <p:cNvSpPr txBox="1">
            <a:spLocks noGrp="1"/>
          </p:cNvSpPr>
          <p:nvPr>
            <p:ph type="body" idx="1"/>
          </p:nvPr>
        </p:nvSpPr>
        <p:spPr>
          <a:xfrm>
            <a:off x="1220775" y="2176395"/>
            <a:ext cx="3125700" cy="535200"/>
          </a:xfrm>
          <a:prstGeom prst="rect">
            <a:avLst/>
          </a:prstGeom>
        </p:spPr>
        <p:txBody>
          <a:bodyPr spcFirstLastPara="1" wrap="square" lIns="91425" tIns="91425" rIns="91425" bIns="91425" anchor="t" anchorCtr="0">
            <a:normAutofit fontScale="70000" lnSpcReduction="20000"/>
          </a:bodyPr>
          <a:lstStyle/>
          <a:p>
            <a:pPr marL="0" indent="0">
              <a:lnSpc>
                <a:spcPct val="114999"/>
              </a:lnSpc>
              <a:spcAft>
                <a:spcPts val="1200"/>
              </a:spcAft>
              <a:buNone/>
            </a:pPr>
            <a:r>
              <a:rPr lang="en-GB" sz="1800">
                <a:solidFill>
                  <a:schemeClr val="lt1"/>
                </a:solidFill>
                <a:latin typeface="Lato Black"/>
                <a:ea typeface="Lato Black"/>
                <a:cs typeface="Lato Black"/>
              </a:rPr>
              <a:t>Sentiments Classification</a:t>
            </a:r>
            <a:endParaRPr lang="en-US">
              <a:solidFill>
                <a:schemeClr val="lt1"/>
              </a:solidFill>
            </a:endParaRPr>
          </a:p>
        </p:txBody>
      </p:sp>
      <p:sp>
        <p:nvSpPr>
          <p:cNvPr id="257" name="Google Shape;257;p26"/>
          <p:cNvSpPr txBox="1">
            <a:spLocks noGrp="1"/>
          </p:cNvSpPr>
          <p:nvPr>
            <p:ph type="body" idx="1"/>
          </p:nvPr>
        </p:nvSpPr>
        <p:spPr>
          <a:xfrm>
            <a:off x="1218703" y="2570420"/>
            <a:ext cx="3125700" cy="1948240"/>
          </a:xfrm>
          <a:prstGeom prst="rect">
            <a:avLst/>
          </a:prstGeom>
        </p:spPr>
        <p:txBody>
          <a:bodyPr spcFirstLastPara="1" wrap="square" lIns="91425" tIns="91425" rIns="91425" bIns="91425" anchor="t" anchorCtr="0">
            <a:noAutofit/>
          </a:bodyPr>
          <a:lstStyle/>
          <a:p>
            <a:pPr marL="171450" indent="-171450">
              <a:spcAft>
                <a:spcPts val="1200"/>
              </a:spcAft>
              <a:buFont typeface="Wingdings" panose="05000000000000000000" pitchFamily="2" charset="2"/>
              <a:buChar char="q"/>
            </a:pPr>
            <a:r>
              <a:rPr lang="en-GB" sz="1200">
                <a:solidFill>
                  <a:schemeClr val="lt1"/>
                </a:solidFill>
              </a:rPr>
              <a:t>Logistic Regression and Naïve Bayes classification algorithms are used to classify sentiments. </a:t>
            </a:r>
          </a:p>
          <a:p>
            <a:pPr marL="171450" indent="-171450">
              <a:spcAft>
                <a:spcPts val="1200"/>
              </a:spcAft>
              <a:buFont typeface="Wingdings" panose="05000000000000000000" pitchFamily="2" charset="2"/>
              <a:buChar char="q"/>
            </a:pPr>
            <a:r>
              <a:rPr lang="en-GB" sz="1200">
                <a:solidFill>
                  <a:schemeClr val="lt1"/>
                </a:solidFill>
              </a:rPr>
              <a:t>Accuracy of Logistic Regression and Naïve Bayes is 89% and 71% respectively. </a:t>
            </a:r>
          </a:p>
        </p:txBody>
      </p:sp>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50" y="1166250"/>
            <a:ext cx="7806852"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GB" sz="2800">
                <a:solidFill>
                  <a:srgbClr val="FFFFFF"/>
                </a:solidFill>
                <a:latin typeface="Raleway"/>
                <a:ea typeface="Raleway"/>
                <a:cs typeface="Raleway"/>
                <a:sym typeface="Raleway"/>
              </a:rPr>
              <a:t>Sentiment analysis</a:t>
            </a:r>
          </a:p>
        </p:txBody>
      </p:sp>
      <p:sp>
        <p:nvSpPr>
          <p:cNvPr id="2" name="Slide Number Placeholder 1">
            <a:extLst>
              <a:ext uri="{FF2B5EF4-FFF2-40B4-BE49-F238E27FC236}">
                <a16:creationId xmlns:a16="http://schemas.microsoft.com/office/drawing/2014/main" id="{1DFC43B0-E907-6B34-4838-7AA6EDD211B5}"/>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14</a:t>
            </a:fld>
            <a:endParaRPr lang="en-GB"/>
          </a:p>
        </p:txBody>
      </p:sp>
      <p:pic>
        <p:nvPicPr>
          <p:cNvPr id="8" name="Picture 8" descr="Diagram&#10;&#10;Description automatically generated">
            <a:extLst>
              <a:ext uri="{FF2B5EF4-FFF2-40B4-BE49-F238E27FC236}">
                <a16:creationId xmlns:a16="http://schemas.microsoft.com/office/drawing/2014/main" id="{EF7C6917-02EC-8A00-9C9D-5A91947FD530}"/>
              </a:ext>
            </a:extLst>
          </p:cNvPr>
          <p:cNvPicPr>
            <a:picLocks noChangeAspect="1"/>
          </p:cNvPicPr>
          <p:nvPr/>
        </p:nvPicPr>
        <p:blipFill>
          <a:blip r:embed="rId3"/>
          <a:stretch>
            <a:fillRect/>
          </a:stretch>
        </p:blipFill>
        <p:spPr>
          <a:xfrm>
            <a:off x="4352952" y="2711595"/>
            <a:ext cx="4457700" cy="1322581"/>
          </a:xfrm>
          <a:prstGeom prst="rect">
            <a:avLst/>
          </a:prstGeom>
        </p:spPr>
      </p:pic>
    </p:spTree>
    <p:extLst>
      <p:ext uri="{BB962C8B-B14F-4D97-AF65-F5344CB8AC3E}">
        <p14:creationId xmlns:p14="http://schemas.microsoft.com/office/powerpoint/2010/main" val="4235749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
                                            <p:txEl>
                                              <p:pRg st="0" end="0"/>
                                            </p:txEl>
                                          </p:spTgt>
                                        </p:tgtEl>
                                        <p:attrNameLst>
                                          <p:attrName>style.visibility</p:attrName>
                                        </p:attrNameLst>
                                      </p:cBhvr>
                                      <p:to>
                                        <p:strVal val="visible"/>
                                      </p:to>
                                    </p:set>
                                    <p:animEffect transition="in" filter="fade">
                                      <p:cBhvr>
                                        <p:cTn id="10" dur="500"/>
                                        <p:tgtEl>
                                          <p:spTgt spid="25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7">
                                            <p:txEl>
                                              <p:pRg st="0" end="0"/>
                                            </p:txEl>
                                          </p:spTgt>
                                        </p:tgtEl>
                                        <p:attrNameLst>
                                          <p:attrName>style.visibility</p:attrName>
                                        </p:attrNameLst>
                                      </p:cBhvr>
                                      <p:to>
                                        <p:strVal val="visible"/>
                                      </p:to>
                                    </p:set>
                                    <p:animEffect transition="in" filter="fade">
                                      <p:cBhvr>
                                        <p:cTn id="13" dur="500"/>
                                        <p:tgtEl>
                                          <p:spTgt spid="25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7">
                                            <p:txEl>
                                              <p:pRg st="1" end="1"/>
                                            </p:txEl>
                                          </p:spTgt>
                                        </p:tgtEl>
                                        <p:attrNameLst>
                                          <p:attrName>style.visibility</p:attrName>
                                        </p:attrNameLst>
                                      </p:cBhvr>
                                      <p:to>
                                        <p:strVal val="visible"/>
                                      </p:to>
                                    </p:set>
                                    <p:animEffect transition="in" filter="fade">
                                      <p:cBhvr>
                                        <p:cTn id="16" dur="500"/>
                                        <p:tgtEl>
                                          <p:spTgt spid="257">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3" grpId="0" build="p"/>
      <p:bldP spid="25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62"/>
        <p:cNvGrpSpPr/>
        <p:nvPr/>
      </p:nvGrpSpPr>
      <p:grpSpPr>
        <a:xfrm>
          <a:off x="0" y="0"/>
          <a:ext cx="0" cy="0"/>
          <a:chOff x="0" y="0"/>
          <a:chExt cx="0" cy="0"/>
        </a:xfrm>
      </p:grpSpPr>
      <p:sp>
        <p:nvSpPr>
          <p:cNvPr id="4" name="Google Shape;198;p24">
            <a:extLst>
              <a:ext uri="{FF2B5EF4-FFF2-40B4-BE49-F238E27FC236}">
                <a16:creationId xmlns:a16="http://schemas.microsoft.com/office/drawing/2014/main" id="{4B294CC2-3C1C-D4C5-8488-C1D6B97D9B31}"/>
              </a:ext>
            </a:extLst>
          </p:cNvPr>
          <p:cNvSpPr txBox="1">
            <a:spLocks/>
          </p:cNvSpPr>
          <p:nvPr/>
        </p:nvSpPr>
        <p:spPr>
          <a:xfrm>
            <a:off x="729450" y="1166250"/>
            <a:ext cx="37431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00">
                <a:solidFill>
                  <a:schemeClr val="lt1"/>
                </a:solidFill>
              </a:rPr>
              <a:t>Evaluation</a:t>
            </a:r>
          </a:p>
        </p:txBody>
      </p:sp>
      <p:sp>
        <p:nvSpPr>
          <p:cNvPr id="8" name="Slide Number Placeholder 7">
            <a:extLst>
              <a:ext uri="{FF2B5EF4-FFF2-40B4-BE49-F238E27FC236}">
                <a16:creationId xmlns:a16="http://schemas.microsoft.com/office/drawing/2014/main" id="{C9702BE1-C866-1743-3654-CABBDE5ACEB6}"/>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15</a:t>
            </a:fld>
            <a:endParaRPr lang="en-GB"/>
          </a:p>
        </p:txBody>
      </p:sp>
      <p:pic>
        <p:nvPicPr>
          <p:cNvPr id="3" name="Picture 4" descr="Calendar&#10;&#10;Description automatically generated">
            <a:extLst>
              <a:ext uri="{FF2B5EF4-FFF2-40B4-BE49-F238E27FC236}">
                <a16:creationId xmlns:a16="http://schemas.microsoft.com/office/drawing/2014/main" id="{45133237-AAC4-4FAD-CC45-C869851DE685}"/>
              </a:ext>
            </a:extLst>
          </p:cNvPr>
          <p:cNvPicPr>
            <a:picLocks noChangeAspect="1"/>
          </p:cNvPicPr>
          <p:nvPr/>
        </p:nvPicPr>
        <p:blipFill>
          <a:blip r:embed="rId3"/>
          <a:stretch>
            <a:fillRect/>
          </a:stretch>
        </p:blipFill>
        <p:spPr>
          <a:xfrm>
            <a:off x="4691657" y="2139848"/>
            <a:ext cx="4189810" cy="1515671"/>
          </a:xfrm>
          <a:prstGeom prst="rect">
            <a:avLst/>
          </a:prstGeom>
        </p:spPr>
      </p:pic>
      <p:sp>
        <p:nvSpPr>
          <p:cNvPr id="5" name="TextBox 4">
            <a:extLst>
              <a:ext uri="{FF2B5EF4-FFF2-40B4-BE49-F238E27FC236}">
                <a16:creationId xmlns:a16="http://schemas.microsoft.com/office/drawing/2014/main" id="{6F54FB69-8785-C210-2B0B-12B8706A54B0}"/>
              </a:ext>
            </a:extLst>
          </p:cNvPr>
          <p:cNvSpPr txBox="1"/>
          <p:nvPr/>
        </p:nvSpPr>
        <p:spPr>
          <a:xfrm>
            <a:off x="1685478" y="3940224"/>
            <a:ext cx="1809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6" name="Picture 6" descr="Calendar&#10;&#10;Description automatically generated">
            <a:extLst>
              <a:ext uri="{FF2B5EF4-FFF2-40B4-BE49-F238E27FC236}">
                <a16:creationId xmlns:a16="http://schemas.microsoft.com/office/drawing/2014/main" id="{26F0B16A-377D-704B-2654-8ACB956C84DF}"/>
              </a:ext>
            </a:extLst>
          </p:cNvPr>
          <p:cNvPicPr>
            <a:picLocks noChangeAspect="1"/>
          </p:cNvPicPr>
          <p:nvPr/>
        </p:nvPicPr>
        <p:blipFill>
          <a:blip r:embed="rId4"/>
          <a:stretch>
            <a:fillRect/>
          </a:stretch>
        </p:blipFill>
        <p:spPr>
          <a:xfrm>
            <a:off x="503635" y="2138665"/>
            <a:ext cx="3734395" cy="1518036"/>
          </a:xfrm>
          <a:prstGeom prst="rect">
            <a:avLst/>
          </a:prstGeom>
        </p:spPr>
      </p:pic>
      <p:sp>
        <p:nvSpPr>
          <p:cNvPr id="9" name="TextBox 8">
            <a:extLst>
              <a:ext uri="{FF2B5EF4-FFF2-40B4-BE49-F238E27FC236}">
                <a16:creationId xmlns:a16="http://schemas.microsoft.com/office/drawing/2014/main" id="{59D27C14-22AC-3A7A-1310-F9156A4B5E2E}"/>
              </a:ext>
            </a:extLst>
          </p:cNvPr>
          <p:cNvSpPr txBox="1"/>
          <p:nvPr/>
        </p:nvSpPr>
        <p:spPr>
          <a:xfrm>
            <a:off x="685353" y="4040683"/>
            <a:ext cx="338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FFFF"/>
                </a:solidFill>
                <a:latin typeface="Lato"/>
              </a:rPr>
              <a:t>Logistic Regression</a:t>
            </a:r>
            <a:endParaRPr lang="en-US" sz="2800"/>
          </a:p>
        </p:txBody>
      </p:sp>
      <p:sp>
        <p:nvSpPr>
          <p:cNvPr id="2" name="TextBox 1">
            <a:extLst>
              <a:ext uri="{FF2B5EF4-FFF2-40B4-BE49-F238E27FC236}">
                <a16:creationId xmlns:a16="http://schemas.microsoft.com/office/drawing/2014/main" id="{0572A4EC-D630-DDBC-3FD4-FA34C5D0E530}"/>
              </a:ext>
            </a:extLst>
          </p:cNvPr>
          <p:cNvSpPr txBox="1"/>
          <p:nvPr/>
        </p:nvSpPr>
        <p:spPr>
          <a:xfrm>
            <a:off x="5093195" y="4040683"/>
            <a:ext cx="338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FFFF"/>
                </a:solidFill>
                <a:latin typeface="Lato"/>
              </a:rPr>
              <a:t>Naïve Bayes</a:t>
            </a:r>
            <a:endParaRPr lang="en-US" sz="2800"/>
          </a:p>
        </p:txBody>
      </p:sp>
    </p:spTree>
    <p:extLst>
      <p:ext uri="{BB962C8B-B14F-4D97-AF65-F5344CB8AC3E}">
        <p14:creationId xmlns:p14="http://schemas.microsoft.com/office/powerpoint/2010/main" val="1498126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62"/>
        <p:cNvGrpSpPr/>
        <p:nvPr/>
      </p:nvGrpSpPr>
      <p:grpSpPr>
        <a:xfrm>
          <a:off x="0" y="0"/>
          <a:ext cx="0" cy="0"/>
          <a:chOff x="0" y="0"/>
          <a:chExt cx="0" cy="0"/>
        </a:xfrm>
      </p:grpSpPr>
      <p:sp>
        <p:nvSpPr>
          <p:cNvPr id="4" name="Google Shape;198;p24">
            <a:extLst>
              <a:ext uri="{FF2B5EF4-FFF2-40B4-BE49-F238E27FC236}">
                <a16:creationId xmlns:a16="http://schemas.microsoft.com/office/drawing/2014/main" id="{4B294CC2-3C1C-D4C5-8488-C1D6B97D9B31}"/>
              </a:ext>
            </a:extLst>
          </p:cNvPr>
          <p:cNvSpPr txBox="1">
            <a:spLocks/>
          </p:cNvSpPr>
          <p:nvPr/>
        </p:nvSpPr>
        <p:spPr>
          <a:xfrm>
            <a:off x="729450" y="1166250"/>
            <a:ext cx="37431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00">
                <a:solidFill>
                  <a:schemeClr val="lt1"/>
                </a:solidFill>
              </a:rPr>
              <a:t>Evaluation</a:t>
            </a:r>
          </a:p>
        </p:txBody>
      </p:sp>
      <p:sp>
        <p:nvSpPr>
          <p:cNvPr id="8" name="Slide Number Placeholder 7">
            <a:extLst>
              <a:ext uri="{FF2B5EF4-FFF2-40B4-BE49-F238E27FC236}">
                <a16:creationId xmlns:a16="http://schemas.microsoft.com/office/drawing/2014/main" id="{C9702BE1-C866-1743-3654-CABBDE5ACEB6}"/>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16</a:t>
            </a:fld>
            <a:endParaRPr lang="en-GB"/>
          </a:p>
        </p:txBody>
      </p:sp>
      <p:sp>
        <p:nvSpPr>
          <p:cNvPr id="9" name="TextBox 8">
            <a:extLst>
              <a:ext uri="{FF2B5EF4-FFF2-40B4-BE49-F238E27FC236}">
                <a16:creationId xmlns:a16="http://schemas.microsoft.com/office/drawing/2014/main" id="{59D27C14-22AC-3A7A-1310-F9156A4B5E2E}"/>
              </a:ext>
            </a:extLst>
          </p:cNvPr>
          <p:cNvSpPr txBox="1"/>
          <p:nvPr/>
        </p:nvSpPr>
        <p:spPr>
          <a:xfrm>
            <a:off x="1428606" y="4423431"/>
            <a:ext cx="338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FFFF"/>
                </a:solidFill>
                <a:latin typeface="Lato"/>
              </a:rPr>
              <a:t>Logistic Regression</a:t>
            </a:r>
            <a:endParaRPr lang="en-US" sz="2800"/>
          </a:p>
        </p:txBody>
      </p:sp>
      <p:sp>
        <p:nvSpPr>
          <p:cNvPr id="2" name="TextBox 1">
            <a:extLst>
              <a:ext uri="{FF2B5EF4-FFF2-40B4-BE49-F238E27FC236}">
                <a16:creationId xmlns:a16="http://schemas.microsoft.com/office/drawing/2014/main" id="{0572A4EC-D630-DDBC-3FD4-FA34C5D0E530}"/>
              </a:ext>
            </a:extLst>
          </p:cNvPr>
          <p:cNvSpPr txBox="1"/>
          <p:nvPr/>
        </p:nvSpPr>
        <p:spPr>
          <a:xfrm>
            <a:off x="4815339" y="4423431"/>
            <a:ext cx="338673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FFFFFF"/>
                </a:solidFill>
                <a:latin typeface="Lato"/>
              </a:rPr>
              <a:t>Naïve Bayes</a:t>
            </a:r>
            <a:endParaRPr lang="en-US" sz="2800"/>
          </a:p>
        </p:txBody>
      </p:sp>
      <p:grpSp>
        <p:nvGrpSpPr>
          <p:cNvPr id="13" name="Group 12">
            <a:extLst>
              <a:ext uri="{FF2B5EF4-FFF2-40B4-BE49-F238E27FC236}">
                <a16:creationId xmlns:a16="http://schemas.microsoft.com/office/drawing/2014/main" id="{BD6EC083-96E7-0295-BB69-785520B4D478}"/>
              </a:ext>
            </a:extLst>
          </p:cNvPr>
          <p:cNvGrpSpPr/>
          <p:nvPr/>
        </p:nvGrpSpPr>
        <p:grpSpPr>
          <a:xfrm>
            <a:off x="1739311" y="2044095"/>
            <a:ext cx="2883634" cy="2379336"/>
            <a:chOff x="5331024" y="1665386"/>
            <a:chExt cx="2783217" cy="2346081"/>
          </a:xfrm>
        </p:grpSpPr>
        <p:sp>
          <p:nvSpPr>
            <p:cNvPr id="12" name="Rectangle 11">
              <a:extLst>
                <a:ext uri="{FF2B5EF4-FFF2-40B4-BE49-F238E27FC236}">
                  <a16:creationId xmlns:a16="http://schemas.microsoft.com/office/drawing/2014/main" id="{BB2B73E4-9198-527A-0D44-80B3AAA33A02}"/>
                </a:ext>
              </a:extLst>
            </p:cNvPr>
            <p:cNvSpPr/>
            <p:nvPr/>
          </p:nvSpPr>
          <p:spPr>
            <a:xfrm>
              <a:off x="5331024" y="1665386"/>
              <a:ext cx="2783217" cy="23460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9" descr="Chart, waterfall chart&#10;&#10;Description automatically generated">
              <a:extLst>
                <a:ext uri="{FF2B5EF4-FFF2-40B4-BE49-F238E27FC236}">
                  <a16:creationId xmlns:a16="http://schemas.microsoft.com/office/drawing/2014/main" id="{C711C2EA-082E-5366-EC0F-22791EF60879}"/>
                </a:ext>
              </a:extLst>
            </p:cNvPr>
            <p:cNvPicPr>
              <a:picLocks noChangeAspect="1"/>
            </p:cNvPicPr>
            <p:nvPr/>
          </p:nvPicPr>
          <p:blipFill>
            <a:blip r:embed="rId3"/>
            <a:stretch>
              <a:fillRect/>
            </a:stretch>
          </p:blipFill>
          <p:spPr>
            <a:xfrm>
              <a:off x="5371041" y="1676640"/>
              <a:ext cx="2743200" cy="2334827"/>
            </a:xfrm>
            <a:prstGeom prst="rect">
              <a:avLst/>
            </a:prstGeom>
          </p:spPr>
        </p:pic>
      </p:grpSp>
      <p:grpSp>
        <p:nvGrpSpPr>
          <p:cNvPr id="14" name="Group 13">
            <a:extLst>
              <a:ext uri="{FF2B5EF4-FFF2-40B4-BE49-F238E27FC236}">
                <a16:creationId xmlns:a16="http://schemas.microsoft.com/office/drawing/2014/main" id="{74DD9217-2448-23B3-E280-734EA67521C2}"/>
              </a:ext>
            </a:extLst>
          </p:cNvPr>
          <p:cNvGrpSpPr/>
          <p:nvPr/>
        </p:nvGrpSpPr>
        <p:grpSpPr>
          <a:xfrm>
            <a:off x="5117096" y="2055509"/>
            <a:ext cx="2783217" cy="2459464"/>
            <a:chOff x="768440" y="1788537"/>
            <a:chExt cx="2783217" cy="2459464"/>
          </a:xfrm>
        </p:grpSpPr>
        <p:sp>
          <p:nvSpPr>
            <p:cNvPr id="11" name="Rectangle 10">
              <a:extLst>
                <a:ext uri="{FF2B5EF4-FFF2-40B4-BE49-F238E27FC236}">
                  <a16:creationId xmlns:a16="http://schemas.microsoft.com/office/drawing/2014/main" id="{7F15DA2C-D8D7-2965-76E4-C9FD5132EBAA}"/>
                </a:ext>
              </a:extLst>
            </p:cNvPr>
            <p:cNvSpPr/>
            <p:nvPr/>
          </p:nvSpPr>
          <p:spPr>
            <a:xfrm>
              <a:off x="768440" y="1788537"/>
              <a:ext cx="2783217" cy="23793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F54FB69-8785-C210-2B0B-12B8706A54B0}"/>
                </a:ext>
              </a:extLst>
            </p:cNvPr>
            <p:cNvSpPr txBox="1"/>
            <p:nvPr/>
          </p:nvSpPr>
          <p:spPr>
            <a:xfrm>
              <a:off x="1685478" y="3940224"/>
              <a:ext cx="1809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0" name="Picture 10" descr="Chart&#10;&#10;Description automatically generated">
              <a:extLst>
                <a:ext uri="{FF2B5EF4-FFF2-40B4-BE49-F238E27FC236}">
                  <a16:creationId xmlns:a16="http://schemas.microsoft.com/office/drawing/2014/main" id="{75D6632C-D59D-A095-1E54-F72F4D20AC26}"/>
                </a:ext>
              </a:extLst>
            </p:cNvPr>
            <p:cNvPicPr>
              <a:picLocks noChangeAspect="1"/>
            </p:cNvPicPr>
            <p:nvPr/>
          </p:nvPicPr>
          <p:blipFill>
            <a:blip r:embed="rId4"/>
            <a:stretch>
              <a:fillRect/>
            </a:stretch>
          </p:blipFill>
          <p:spPr>
            <a:xfrm>
              <a:off x="786987" y="1841922"/>
              <a:ext cx="2743200" cy="2325950"/>
            </a:xfrm>
            <a:prstGeom prst="rect">
              <a:avLst/>
            </a:prstGeom>
          </p:spPr>
        </p:pic>
      </p:grpSp>
    </p:spTree>
    <p:extLst>
      <p:ext uri="{BB962C8B-B14F-4D97-AF65-F5344CB8AC3E}">
        <p14:creationId xmlns:p14="http://schemas.microsoft.com/office/powerpoint/2010/main" val="3228702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2" name="Google Shape;252;p26"/>
          <p:cNvSpPr/>
          <p:nvPr/>
        </p:nvSpPr>
        <p:spPr>
          <a:xfrm>
            <a:off x="727650"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3" name="Google Shape;253;p26"/>
          <p:cNvSpPr txBox="1">
            <a:spLocks noGrp="1"/>
          </p:cNvSpPr>
          <p:nvPr>
            <p:ph type="body" idx="1"/>
          </p:nvPr>
        </p:nvSpPr>
        <p:spPr>
          <a:xfrm>
            <a:off x="1220775" y="2086588"/>
            <a:ext cx="3625762" cy="535200"/>
          </a:xfrm>
          <a:prstGeom prst="rect">
            <a:avLst/>
          </a:prstGeom>
        </p:spPr>
        <p:txBody>
          <a:bodyPr spcFirstLastPara="1" wrap="square" lIns="91425" tIns="91425" rIns="91425" bIns="91425" anchor="t" anchorCtr="0">
            <a:noAutofit/>
          </a:bodyPr>
          <a:lstStyle/>
          <a:p>
            <a:pPr marL="0" indent="0">
              <a:lnSpc>
                <a:spcPct val="114999"/>
              </a:lnSpc>
              <a:spcAft>
                <a:spcPts val="1200"/>
              </a:spcAft>
              <a:buNone/>
            </a:pPr>
            <a:r>
              <a:rPr lang="en-GB" sz="1400">
                <a:solidFill>
                  <a:schemeClr val="lt1"/>
                </a:solidFill>
                <a:latin typeface="Lato Black"/>
                <a:ea typeface="Lato Black"/>
                <a:cs typeface="Lato Black"/>
              </a:rPr>
              <a:t>Top N </a:t>
            </a:r>
            <a:r>
              <a:rPr lang="en-GB" sz="1400" err="1">
                <a:solidFill>
                  <a:schemeClr val="lt1"/>
                </a:solidFill>
                <a:latin typeface="Lato Black"/>
                <a:ea typeface="Lato Black"/>
                <a:cs typeface="Lato Black"/>
              </a:rPr>
              <a:t>likeCount</a:t>
            </a:r>
            <a:r>
              <a:rPr lang="en-GB" sz="1400">
                <a:solidFill>
                  <a:schemeClr val="lt1"/>
                </a:solidFill>
                <a:latin typeface="Lato Black"/>
                <a:ea typeface="Lato Black"/>
                <a:cs typeface="Lato Black"/>
              </a:rPr>
              <a:t> on same dataset</a:t>
            </a:r>
          </a:p>
        </p:txBody>
      </p:sp>
      <p:sp>
        <p:nvSpPr>
          <p:cNvPr id="255" name="Google Shape;255;p26"/>
          <p:cNvSpPr txBox="1">
            <a:spLocks noGrp="1"/>
          </p:cNvSpPr>
          <p:nvPr>
            <p:ph type="body" idx="1"/>
          </p:nvPr>
        </p:nvSpPr>
        <p:spPr>
          <a:xfrm>
            <a:off x="1220766" y="2423462"/>
            <a:ext cx="3125700" cy="1790397"/>
          </a:xfrm>
          <a:prstGeom prst="rect">
            <a:avLst/>
          </a:prstGeom>
        </p:spPr>
        <p:txBody>
          <a:bodyPr spcFirstLastPara="1" wrap="square" lIns="91425" tIns="91425" rIns="91425" bIns="91425" anchor="t" anchorCtr="0">
            <a:noAutofit/>
          </a:bodyPr>
          <a:lstStyle/>
          <a:p>
            <a:pPr marL="0" indent="0">
              <a:lnSpc>
                <a:spcPct val="114999"/>
              </a:lnSpc>
              <a:spcAft>
                <a:spcPts val="1200"/>
              </a:spcAft>
              <a:buNone/>
            </a:pPr>
            <a:r>
              <a:rPr lang="en-GB" sz="1200">
                <a:solidFill>
                  <a:schemeClr val="lt1"/>
                </a:solidFill>
              </a:rPr>
              <a:t>We have used </a:t>
            </a:r>
            <a:r>
              <a:rPr lang="en-GB" sz="1400" b="1" err="1">
                <a:solidFill>
                  <a:schemeClr val="lt1"/>
                </a:solidFill>
              </a:rPr>
              <a:t>df.top</a:t>
            </a:r>
            <a:r>
              <a:rPr lang="en-GB" sz="1400" b="1">
                <a:solidFill>
                  <a:schemeClr val="lt1"/>
                </a:solidFill>
              </a:rPr>
              <a:t>(n, key</a:t>
            </a:r>
            <a:r>
              <a:rPr lang="en-GB" sz="1200">
                <a:solidFill>
                  <a:schemeClr val="lt1"/>
                </a:solidFill>
              </a:rPr>
              <a:t>) query to find top N like counts. It returns most liked tweet first. </a:t>
            </a:r>
          </a:p>
          <a:p>
            <a:pPr marL="0" indent="0">
              <a:lnSpc>
                <a:spcPct val="114999"/>
              </a:lnSpc>
              <a:spcAft>
                <a:spcPts val="1200"/>
              </a:spcAft>
              <a:buNone/>
            </a:pPr>
            <a:r>
              <a:rPr lang="en-GB" sz="1200">
                <a:solidFill>
                  <a:schemeClr val="lt1"/>
                </a:solidFill>
              </a:rPr>
              <a:t>It require </a:t>
            </a:r>
            <a:r>
              <a:rPr lang="en-GB" sz="1200" err="1">
                <a:solidFill>
                  <a:schemeClr val="lt1"/>
                </a:solidFill>
              </a:rPr>
              <a:t>dataframe</a:t>
            </a:r>
            <a:r>
              <a:rPr lang="en-GB" sz="1200">
                <a:solidFill>
                  <a:schemeClr val="lt1"/>
                </a:solidFill>
              </a:rPr>
              <a:t> to be stored in memory. For that reason, we created RDD of necessary columns only.</a:t>
            </a:r>
          </a:p>
        </p:txBody>
      </p:sp>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50" y="1166250"/>
            <a:ext cx="7806852"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GB" sz="2800">
                <a:solidFill>
                  <a:srgbClr val="FFFFFF"/>
                </a:solidFill>
              </a:rPr>
              <a:t>Queries Evaluation</a:t>
            </a:r>
            <a:endParaRPr lang="en-GB" sz="2800">
              <a:solidFill>
                <a:srgbClr val="FFFFFF"/>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1DFC43B0-E907-6B34-4838-7AA6EDD211B5}"/>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17</a:t>
            </a:fld>
            <a:endParaRPr lang="en-GB"/>
          </a:p>
        </p:txBody>
      </p:sp>
      <p:graphicFrame>
        <p:nvGraphicFramePr>
          <p:cNvPr id="8" name="Table 8">
            <a:extLst>
              <a:ext uri="{FF2B5EF4-FFF2-40B4-BE49-F238E27FC236}">
                <a16:creationId xmlns:a16="http://schemas.microsoft.com/office/drawing/2014/main" id="{94C463A9-F288-BECD-1E1B-E0014A3454DE}"/>
              </a:ext>
            </a:extLst>
          </p:cNvPr>
          <p:cNvGraphicFramePr>
            <a:graphicFrameLocks noGrp="1"/>
          </p:cNvGraphicFramePr>
          <p:nvPr>
            <p:extLst>
              <p:ext uri="{D42A27DB-BD31-4B8C-83A1-F6EECF244321}">
                <p14:modId xmlns:p14="http://schemas.microsoft.com/office/powerpoint/2010/main" val="4074306182"/>
              </p:ext>
            </p:extLst>
          </p:nvPr>
        </p:nvGraphicFramePr>
        <p:xfrm>
          <a:off x="4970519" y="2247985"/>
          <a:ext cx="3608162" cy="1219200"/>
        </p:xfrm>
        <a:graphic>
          <a:graphicData uri="http://schemas.openxmlformats.org/drawingml/2006/table">
            <a:tbl>
              <a:tblPr firstRow="1" bandRow="1">
                <a:tableStyleId>{5C22544A-7EE6-4342-B048-85BDC9FD1C3A}</a:tableStyleId>
              </a:tblPr>
              <a:tblGrid>
                <a:gridCol w="1672458">
                  <a:extLst>
                    <a:ext uri="{9D8B030D-6E8A-4147-A177-3AD203B41FA5}">
                      <a16:colId xmlns:a16="http://schemas.microsoft.com/office/drawing/2014/main" val="4213932229"/>
                    </a:ext>
                  </a:extLst>
                </a:gridCol>
                <a:gridCol w="1935704">
                  <a:extLst>
                    <a:ext uri="{9D8B030D-6E8A-4147-A177-3AD203B41FA5}">
                      <a16:colId xmlns:a16="http://schemas.microsoft.com/office/drawing/2014/main" val="4181965063"/>
                    </a:ext>
                  </a:extLst>
                </a:gridCol>
              </a:tblGrid>
              <a:tr h="260580">
                <a:tc>
                  <a:txBody>
                    <a:bodyPr/>
                    <a:lstStyle/>
                    <a:p>
                      <a:pPr lvl="0">
                        <a:buNone/>
                      </a:pPr>
                      <a:r>
                        <a:rPr lang="en-US"/>
                        <a:t>Top</a:t>
                      </a:r>
                    </a:p>
                  </a:txBody>
                  <a:tcPr>
                    <a:noFill/>
                  </a:tcPr>
                </a:tc>
                <a:tc>
                  <a:txBody>
                    <a:bodyPr/>
                    <a:lstStyle/>
                    <a:p>
                      <a:pPr lvl="0">
                        <a:buNone/>
                      </a:pPr>
                      <a:r>
                        <a:rPr lang="en-US"/>
                        <a:t>Query time</a:t>
                      </a:r>
                    </a:p>
                  </a:txBody>
                  <a:tcPr>
                    <a:noFill/>
                  </a:tcPr>
                </a:tc>
                <a:extLst>
                  <a:ext uri="{0D108BD9-81ED-4DB2-BD59-A6C34878D82A}">
                    <a16:rowId xmlns:a16="http://schemas.microsoft.com/office/drawing/2014/main" val="3441262022"/>
                  </a:ext>
                </a:extLst>
              </a:tr>
              <a:tr h="260580">
                <a:tc>
                  <a:txBody>
                    <a:bodyPr/>
                    <a:lstStyle/>
                    <a:p>
                      <a:r>
                        <a:rPr lang="en-US"/>
                        <a:t>1</a:t>
                      </a:r>
                    </a:p>
                  </a:txBody>
                  <a:tcPr>
                    <a:noFill/>
                  </a:tcPr>
                </a:tc>
                <a:tc>
                  <a:txBody>
                    <a:bodyPr/>
                    <a:lstStyle/>
                    <a:p>
                      <a:pPr lvl="0">
                        <a:buNone/>
                      </a:pPr>
                      <a:r>
                        <a:rPr lang="en-US" sz="1400" b="0" i="0" u="none" strike="noStrike" noProof="0">
                          <a:latin typeface="Arial"/>
                        </a:rPr>
                        <a:t>8.243618249893188</a:t>
                      </a:r>
                      <a:endParaRPr lang="en-US"/>
                    </a:p>
                  </a:txBody>
                  <a:tcPr>
                    <a:noFill/>
                  </a:tcPr>
                </a:tc>
                <a:extLst>
                  <a:ext uri="{0D108BD9-81ED-4DB2-BD59-A6C34878D82A}">
                    <a16:rowId xmlns:a16="http://schemas.microsoft.com/office/drawing/2014/main" val="866678074"/>
                  </a:ext>
                </a:extLst>
              </a:tr>
              <a:tr h="260580">
                <a:tc>
                  <a:txBody>
                    <a:bodyPr/>
                    <a:lstStyle/>
                    <a:p>
                      <a:r>
                        <a:rPr lang="en-US"/>
                        <a:t>100</a:t>
                      </a:r>
                    </a:p>
                  </a:txBody>
                  <a:tcPr>
                    <a:noFill/>
                  </a:tcPr>
                </a:tc>
                <a:tc>
                  <a:txBody>
                    <a:bodyPr/>
                    <a:lstStyle/>
                    <a:p>
                      <a:pPr lvl="0">
                        <a:buNone/>
                      </a:pPr>
                      <a:r>
                        <a:rPr lang="en-US" sz="1400" b="0" i="0" u="none" strike="noStrike" noProof="0">
                          <a:latin typeface="Arial"/>
                        </a:rPr>
                        <a:t>8.63142704963684</a:t>
                      </a:r>
                      <a:endParaRPr lang="en-US"/>
                    </a:p>
                  </a:txBody>
                  <a:tcPr>
                    <a:noFill/>
                  </a:tcPr>
                </a:tc>
                <a:extLst>
                  <a:ext uri="{0D108BD9-81ED-4DB2-BD59-A6C34878D82A}">
                    <a16:rowId xmlns:a16="http://schemas.microsoft.com/office/drawing/2014/main" val="2470978135"/>
                  </a:ext>
                </a:extLst>
              </a:tr>
              <a:tr h="260580">
                <a:tc>
                  <a:txBody>
                    <a:bodyPr/>
                    <a:lstStyle/>
                    <a:p>
                      <a:r>
                        <a:rPr lang="en-US"/>
                        <a:t>1000</a:t>
                      </a:r>
                    </a:p>
                  </a:txBody>
                  <a:tcPr>
                    <a:noFill/>
                  </a:tcPr>
                </a:tc>
                <a:tc>
                  <a:txBody>
                    <a:bodyPr/>
                    <a:lstStyle/>
                    <a:p>
                      <a:pPr lvl="0">
                        <a:buNone/>
                      </a:pPr>
                      <a:r>
                        <a:rPr lang="en-US" sz="1400" b="0" i="0" u="none" strike="noStrike" noProof="0">
                          <a:latin typeface="Arial"/>
                        </a:rPr>
                        <a:t>9.92312479019165</a:t>
                      </a:r>
                      <a:endParaRPr lang="en-US"/>
                    </a:p>
                  </a:txBody>
                  <a:tcPr>
                    <a:noFill/>
                  </a:tcPr>
                </a:tc>
                <a:extLst>
                  <a:ext uri="{0D108BD9-81ED-4DB2-BD59-A6C34878D82A}">
                    <a16:rowId xmlns:a16="http://schemas.microsoft.com/office/drawing/2014/main" val="1950102698"/>
                  </a:ext>
                </a:extLst>
              </a:tr>
            </a:tbl>
          </a:graphicData>
        </a:graphic>
      </p:graphicFrame>
    </p:spTree>
    <p:extLst>
      <p:ext uri="{BB962C8B-B14F-4D97-AF65-F5344CB8AC3E}">
        <p14:creationId xmlns:p14="http://schemas.microsoft.com/office/powerpoint/2010/main" val="757812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
                                            <p:txEl>
                                              <p:pRg st="0" end="0"/>
                                            </p:txEl>
                                          </p:spTgt>
                                        </p:tgtEl>
                                        <p:attrNameLst>
                                          <p:attrName>style.visibility</p:attrName>
                                        </p:attrNameLst>
                                      </p:cBhvr>
                                      <p:to>
                                        <p:strVal val="visible"/>
                                      </p:to>
                                    </p:set>
                                    <p:animEffect transition="in" filter="fade">
                                      <p:cBhvr>
                                        <p:cTn id="10" dur="500"/>
                                        <p:tgtEl>
                                          <p:spTgt spid="25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5">
                                            <p:txEl>
                                              <p:pRg st="0" end="0"/>
                                            </p:txEl>
                                          </p:spTgt>
                                        </p:tgtEl>
                                        <p:attrNameLst>
                                          <p:attrName>style.visibility</p:attrName>
                                        </p:attrNameLst>
                                      </p:cBhvr>
                                      <p:to>
                                        <p:strVal val="visible"/>
                                      </p:to>
                                    </p:set>
                                    <p:animEffect transition="in" filter="fade">
                                      <p:cBhvr>
                                        <p:cTn id="13" dur="500"/>
                                        <p:tgtEl>
                                          <p:spTgt spid="25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5">
                                            <p:txEl>
                                              <p:pRg st="1" end="1"/>
                                            </p:txEl>
                                          </p:spTgt>
                                        </p:tgtEl>
                                        <p:attrNameLst>
                                          <p:attrName>style.visibility</p:attrName>
                                        </p:attrNameLst>
                                      </p:cBhvr>
                                      <p:to>
                                        <p:strVal val="visible"/>
                                      </p:to>
                                    </p:set>
                                    <p:animEffect transition="in" filter="fade">
                                      <p:cBhvr>
                                        <p:cTn id="16" dur="500"/>
                                        <p:tgtEl>
                                          <p:spTgt spid="255">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3" grpId="0" build="p"/>
      <p:bldP spid="25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2" name="Google Shape;252;p26"/>
          <p:cNvSpPr/>
          <p:nvPr/>
        </p:nvSpPr>
        <p:spPr>
          <a:xfrm>
            <a:off x="727650"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3" name="Google Shape;253;p26"/>
          <p:cNvSpPr txBox="1">
            <a:spLocks noGrp="1"/>
          </p:cNvSpPr>
          <p:nvPr>
            <p:ph type="body" idx="1"/>
          </p:nvPr>
        </p:nvSpPr>
        <p:spPr>
          <a:xfrm>
            <a:off x="1220775" y="2086588"/>
            <a:ext cx="3125700" cy="535200"/>
          </a:xfrm>
          <a:prstGeom prst="rect">
            <a:avLst/>
          </a:prstGeom>
        </p:spPr>
        <p:txBody>
          <a:bodyPr spcFirstLastPara="1" wrap="square" lIns="91425" tIns="91425" rIns="91425" bIns="91425" anchor="t" anchorCtr="0">
            <a:normAutofit fontScale="70000" lnSpcReduction="20000"/>
          </a:bodyPr>
          <a:lstStyle/>
          <a:p>
            <a:pPr marL="0" indent="0">
              <a:lnSpc>
                <a:spcPct val="114999"/>
              </a:lnSpc>
              <a:spcAft>
                <a:spcPts val="1200"/>
              </a:spcAft>
              <a:buNone/>
            </a:pPr>
            <a:r>
              <a:rPr lang="en-GB" sz="1800">
                <a:solidFill>
                  <a:schemeClr val="lt1"/>
                </a:solidFill>
                <a:latin typeface="Lato Black"/>
                <a:ea typeface="Lato Black"/>
                <a:cs typeface="Lato Black"/>
              </a:rPr>
              <a:t>Top 10 </a:t>
            </a:r>
            <a:r>
              <a:rPr lang="en-GB" sz="1800" err="1">
                <a:solidFill>
                  <a:schemeClr val="lt1"/>
                </a:solidFill>
                <a:latin typeface="Lato Black"/>
                <a:ea typeface="Lato Black"/>
                <a:cs typeface="Lato Black"/>
              </a:rPr>
              <a:t>likeCount</a:t>
            </a:r>
            <a:r>
              <a:rPr lang="en-GB" sz="1800">
                <a:solidFill>
                  <a:schemeClr val="lt1"/>
                </a:solidFill>
                <a:latin typeface="Lato Black"/>
                <a:ea typeface="Lato Black"/>
                <a:cs typeface="Lato Black"/>
              </a:rPr>
              <a:t> on different dataset</a:t>
            </a:r>
          </a:p>
        </p:txBody>
      </p:sp>
      <p:sp>
        <p:nvSpPr>
          <p:cNvPr id="255" name="Google Shape;255;p26"/>
          <p:cNvSpPr txBox="1">
            <a:spLocks noGrp="1"/>
          </p:cNvSpPr>
          <p:nvPr>
            <p:ph type="body" idx="1"/>
          </p:nvPr>
        </p:nvSpPr>
        <p:spPr>
          <a:xfrm>
            <a:off x="1220766" y="2423463"/>
            <a:ext cx="3125700" cy="1160400"/>
          </a:xfrm>
          <a:prstGeom prst="rect">
            <a:avLst/>
          </a:prstGeom>
        </p:spPr>
        <p:txBody>
          <a:bodyPr spcFirstLastPara="1" wrap="square" lIns="91425" tIns="91425" rIns="91425" bIns="91425" anchor="t" anchorCtr="0">
            <a:noAutofit/>
          </a:bodyPr>
          <a:lstStyle/>
          <a:p>
            <a:pPr marL="0" indent="0">
              <a:lnSpc>
                <a:spcPct val="114999"/>
              </a:lnSpc>
              <a:spcAft>
                <a:spcPts val="1200"/>
              </a:spcAft>
              <a:buNone/>
            </a:pPr>
            <a:r>
              <a:rPr lang="en-GB" sz="1200">
                <a:solidFill>
                  <a:schemeClr val="lt1"/>
                </a:solidFill>
              </a:rPr>
              <a:t>To understand </a:t>
            </a:r>
            <a:r>
              <a:rPr lang="en-GB" sz="1200" err="1">
                <a:solidFill>
                  <a:schemeClr val="lt1"/>
                </a:solidFill>
              </a:rPr>
              <a:t>pyspark</a:t>
            </a:r>
            <a:r>
              <a:rPr lang="en-GB" sz="1200">
                <a:solidFill>
                  <a:schemeClr val="lt1"/>
                </a:solidFill>
              </a:rPr>
              <a:t> </a:t>
            </a:r>
            <a:r>
              <a:rPr lang="en-GB" sz="1200" err="1">
                <a:solidFill>
                  <a:schemeClr val="lt1"/>
                </a:solidFill>
              </a:rPr>
              <a:t>sql</a:t>
            </a:r>
            <a:r>
              <a:rPr lang="en-GB" sz="1200">
                <a:solidFill>
                  <a:schemeClr val="lt1"/>
                </a:solidFill>
              </a:rPr>
              <a:t> queries capabilities and limitations we ran same query on different data size like 60mb, 350mb, and 3gb.</a:t>
            </a:r>
          </a:p>
        </p:txBody>
      </p:sp>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50" y="1166250"/>
            <a:ext cx="7806852"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r>
              <a:rPr lang="en-GB" sz="2800">
                <a:solidFill>
                  <a:srgbClr val="FFFFFF"/>
                </a:solidFill>
              </a:rPr>
              <a:t>Queries Evaluation</a:t>
            </a:r>
            <a:endParaRPr lang="en-GB" sz="2800">
              <a:solidFill>
                <a:srgbClr val="FFFFFF"/>
              </a:solidFill>
              <a:latin typeface="Raleway"/>
              <a:ea typeface="Raleway"/>
              <a:cs typeface="Raleway"/>
              <a:sym typeface="Raleway"/>
            </a:endParaRPr>
          </a:p>
        </p:txBody>
      </p:sp>
      <p:sp>
        <p:nvSpPr>
          <p:cNvPr id="2" name="Slide Number Placeholder 1">
            <a:extLst>
              <a:ext uri="{FF2B5EF4-FFF2-40B4-BE49-F238E27FC236}">
                <a16:creationId xmlns:a16="http://schemas.microsoft.com/office/drawing/2014/main" id="{1DFC43B0-E907-6B34-4838-7AA6EDD211B5}"/>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18</a:t>
            </a:fld>
            <a:endParaRPr lang="en-GB"/>
          </a:p>
        </p:txBody>
      </p:sp>
      <p:graphicFrame>
        <p:nvGraphicFramePr>
          <p:cNvPr id="8" name="Table 8">
            <a:extLst>
              <a:ext uri="{FF2B5EF4-FFF2-40B4-BE49-F238E27FC236}">
                <a16:creationId xmlns:a16="http://schemas.microsoft.com/office/drawing/2014/main" id="{94C463A9-F288-BECD-1E1B-E0014A3454DE}"/>
              </a:ext>
            </a:extLst>
          </p:cNvPr>
          <p:cNvGraphicFramePr>
            <a:graphicFrameLocks noGrp="1"/>
          </p:cNvGraphicFramePr>
          <p:nvPr>
            <p:extLst>
              <p:ext uri="{D42A27DB-BD31-4B8C-83A1-F6EECF244321}">
                <p14:modId xmlns:p14="http://schemas.microsoft.com/office/powerpoint/2010/main" val="2947308478"/>
              </p:ext>
            </p:extLst>
          </p:nvPr>
        </p:nvGraphicFramePr>
        <p:xfrm>
          <a:off x="4970519" y="2247985"/>
          <a:ext cx="3608162" cy="1219200"/>
        </p:xfrm>
        <a:graphic>
          <a:graphicData uri="http://schemas.openxmlformats.org/drawingml/2006/table">
            <a:tbl>
              <a:tblPr firstRow="1" bandRow="1">
                <a:tableStyleId>{5C22544A-7EE6-4342-B048-85BDC9FD1C3A}</a:tableStyleId>
              </a:tblPr>
              <a:tblGrid>
                <a:gridCol w="1672458">
                  <a:extLst>
                    <a:ext uri="{9D8B030D-6E8A-4147-A177-3AD203B41FA5}">
                      <a16:colId xmlns:a16="http://schemas.microsoft.com/office/drawing/2014/main" val="4213932229"/>
                    </a:ext>
                  </a:extLst>
                </a:gridCol>
                <a:gridCol w="1935704">
                  <a:extLst>
                    <a:ext uri="{9D8B030D-6E8A-4147-A177-3AD203B41FA5}">
                      <a16:colId xmlns:a16="http://schemas.microsoft.com/office/drawing/2014/main" val="4181965063"/>
                    </a:ext>
                  </a:extLst>
                </a:gridCol>
              </a:tblGrid>
              <a:tr h="260580">
                <a:tc>
                  <a:txBody>
                    <a:bodyPr/>
                    <a:lstStyle/>
                    <a:p>
                      <a:pPr lvl="0">
                        <a:buNone/>
                      </a:pPr>
                      <a:r>
                        <a:rPr lang="en-US"/>
                        <a:t>Data Size</a:t>
                      </a:r>
                    </a:p>
                  </a:txBody>
                  <a:tcPr>
                    <a:noFill/>
                  </a:tcPr>
                </a:tc>
                <a:tc>
                  <a:txBody>
                    <a:bodyPr/>
                    <a:lstStyle/>
                    <a:p>
                      <a:pPr lvl="0">
                        <a:buNone/>
                      </a:pPr>
                      <a:r>
                        <a:rPr lang="en-US"/>
                        <a:t>Query time</a:t>
                      </a:r>
                      <a:endParaRPr lang="en-US" err="1"/>
                    </a:p>
                  </a:txBody>
                  <a:tcPr>
                    <a:noFill/>
                  </a:tcPr>
                </a:tc>
                <a:extLst>
                  <a:ext uri="{0D108BD9-81ED-4DB2-BD59-A6C34878D82A}">
                    <a16:rowId xmlns:a16="http://schemas.microsoft.com/office/drawing/2014/main" val="3441262022"/>
                  </a:ext>
                </a:extLst>
              </a:tr>
              <a:tr h="260580">
                <a:tc>
                  <a:txBody>
                    <a:bodyPr/>
                    <a:lstStyle/>
                    <a:p>
                      <a:pPr lvl="0">
                        <a:buNone/>
                      </a:pPr>
                      <a:r>
                        <a:rPr lang="en-US"/>
                        <a:t>60mb</a:t>
                      </a:r>
                    </a:p>
                  </a:txBody>
                  <a:tcPr>
                    <a:noFill/>
                  </a:tcPr>
                </a:tc>
                <a:tc>
                  <a:txBody>
                    <a:bodyPr/>
                    <a:lstStyle/>
                    <a:p>
                      <a:pPr lvl="0">
                        <a:buNone/>
                      </a:pPr>
                      <a:r>
                        <a:rPr lang="en-US" sz="1400" b="0" i="0" u="none" strike="noStrike" noProof="0">
                          <a:latin typeface="Arial"/>
                        </a:rPr>
                        <a:t>3.147566556930542</a:t>
                      </a:r>
                      <a:endParaRPr lang="en-US"/>
                    </a:p>
                  </a:txBody>
                  <a:tcPr>
                    <a:noFill/>
                  </a:tcPr>
                </a:tc>
                <a:extLst>
                  <a:ext uri="{0D108BD9-81ED-4DB2-BD59-A6C34878D82A}">
                    <a16:rowId xmlns:a16="http://schemas.microsoft.com/office/drawing/2014/main" val="866678074"/>
                  </a:ext>
                </a:extLst>
              </a:tr>
              <a:tr h="260580">
                <a:tc>
                  <a:txBody>
                    <a:bodyPr/>
                    <a:lstStyle/>
                    <a:p>
                      <a:pPr lvl="0">
                        <a:buNone/>
                      </a:pPr>
                      <a:r>
                        <a:rPr lang="en-US"/>
                        <a:t>350mb</a:t>
                      </a:r>
                    </a:p>
                  </a:txBody>
                  <a:tcPr>
                    <a:noFill/>
                  </a:tcPr>
                </a:tc>
                <a:tc>
                  <a:txBody>
                    <a:bodyPr/>
                    <a:lstStyle/>
                    <a:p>
                      <a:pPr lvl="0">
                        <a:buNone/>
                      </a:pPr>
                      <a:r>
                        <a:rPr lang="en-US" sz="1400" b="0" i="0" u="none" strike="noStrike" noProof="0"/>
                        <a:t>8.582376956939697</a:t>
                      </a:r>
                      <a:endParaRPr lang="en-US"/>
                    </a:p>
                  </a:txBody>
                  <a:tcPr>
                    <a:noFill/>
                  </a:tcPr>
                </a:tc>
                <a:extLst>
                  <a:ext uri="{0D108BD9-81ED-4DB2-BD59-A6C34878D82A}">
                    <a16:rowId xmlns:a16="http://schemas.microsoft.com/office/drawing/2014/main" val="2470978135"/>
                  </a:ext>
                </a:extLst>
              </a:tr>
              <a:tr h="260580">
                <a:tc>
                  <a:txBody>
                    <a:bodyPr/>
                    <a:lstStyle/>
                    <a:p>
                      <a:r>
                        <a:rPr lang="en-US"/>
                        <a:t>3.0gb</a:t>
                      </a:r>
                    </a:p>
                  </a:txBody>
                  <a:tcPr>
                    <a:noFill/>
                  </a:tcPr>
                </a:tc>
                <a:tc>
                  <a:txBody>
                    <a:bodyPr/>
                    <a:lstStyle/>
                    <a:p>
                      <a:pPr lvl="0">
                        <a:buNone/>
                      </a:pPr>
                      <a:r>
                        <a:rPr lang="en-US" sz="1400" b="0" i="0" u="none" strike="noStrike" noProof="0"/>
                        <a:t>115.25807619094849</a:t>
                      </a:r>
                      <a:endParaRPr lang="en-US"/>
                    </a:p>
                  </a:txBody>
                  <a:tcPr>
                    <a:noFill/>
                  </a:tcPr>
                </a:tc>
                <a:extLst>
                  <a:ext uri="{0D108BD9-81ED-4DB2-BD59-A6C34878D82A}">
                    <a16:rowId xmlns:a16="http://schemas.microsoft.com/office/drawing/2014/main" val="1950102698"/>
                  </a:ext>
                </a:extLst>
              </a:tr>
            </a:tbl>
          </a:graphicData>
        </a:graphic>
      </p:graphicFrame>
    </p:spTree>
    <p:extLst>
      <p:ext uri="{BB962C8B-B14F-4D97-AF65-F5344CB8AC3E}">
        <p14:creationId xmlns:p14="http://schemas.microsoft.com/office/powerpoint/2010/main" val="135364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
                                            <p:txEl>
                                              <p:pRg st="0" end="0"/>
                                            </p:txEl>
                                          </p:spTgt>
                                        </p:tgtEl>
                                        <p:attrNameLst>
                                          <p:attrName>style.visibility</p:attrName>
                                        </p:attrNameLst>
                                      </p:cBhvr>
                                      <p:to>
                                        <p:strVal val="visible"/>
                                      </p:to>
                                    </p:set>
                                    <p:animEffect transition="in" filter="fade">
                                      <p:cBhvr>
                                        <p:cTn id="10" dur="500"/>
                                        <p:tgtEl>
                                          <p:spTgt spid="25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5">
                                            <p:txEl>
                                              <p:pRg st="0" end="0"/>
                                            </p:txEl>
                                          </p:spTgt>
                                        </p:tgtEl>
                                        <p:attrNameLst>
                                          <p:attrName>style.visibility</p:attrName>
                                        </p:attrNameLst>
                                      </p:cBhvr>
                                      <p:to>
                                        <p:strVal val="visible"/>
                                      </p:to>
                                    </p:set>
                                    <p:animEffect transition="in" filter="fade">
                                      <p:cBhvr>
                                        <p:cTn id="13" dur="500"/>
                                        <p:tgtEl>
                                          <p:spTgt spid="25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3" grpId="0" build="p"/>
      <p:bldP spid="25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50" y="1166250"/>
            <a:ext cx="7806852"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00">
                <a:solidFill>
                  <a:srgbClr val="FFFFFF"/>
                </a:solidFill>
                <a:latin typeface="Raleway"/>
                <a:ea typeface="Raleway"/>
                <a:cs typeface="Raleway"/>
                <a:sym typeface="Raleway"/>
              </a:rPr>
              <a:t>Visualization Dashboard: technology stack</a:t>
            </a:r>
          </a:p>
        </p:txBody>
      </p:sp>
      <p:sp>
        <p:nvSpPr>
          <p:cNvPr id="2" name="Slide Number Placeholder 1">
            <a:extLst>
              <a:ext uri="{FF2B5EF4-FFF2-40B4-BE49-F238E27FC236}">
                <a16:creationId xmlns:a16="http://schemas.microsoft.com/office/drawing/2014/main" id="{381106EA-9D40-ECEF-1066-F044603E28B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19</a:t>
            </a:fld>
            <a:endParaRPr lang="en-GB"/>
          </a:p>
        </p:txBody>
      </p:sp>
      <p:sp>
        <p:nvSpPr>
          <p:cNvPr id="13" name="Google Shape;174;p22">
            <a:extLst>
              <a:ext uri="{FF2B5EF4-FFF2-40B4-BE49-F238E27FC236}">
                <a16:creationId xmlns:a16="http://schemas.microsoft.com/office/drawing/2014/main" id="{41CC688C-0DF0-7680-E84C-D0EA80DEE1F4}"/>
              </a:ext>
            </a:extLst>
          </p:cNvPr>
          <p:cNvSpPr txBox="1">
            <a:spLocks noGrp="1"/>
          </p:cNvSpPr>
          <p:nvPr>
            <p:ph type="body" idx="1"/>
          </p:nvPr>
        </p:nvSpPr>
        <p:spPr>
          <a:xfrm>
            <a:off x="757756" y="1730090"/>
            <a:ext cx="7628487" cy="2057870"/>
          </a:xfrm>
          <a:prstGeom prst="rect">
            <a:avLst/>
          </a:prstGeom>
        </p:spPr>
        <p:txBody>
          <a:bodyPr spcFirstLastPara="1" wrap="square" lIns="91425" tIns="91425" rIns="91425" bIns="91425" anchor="t" anchorCtr="0">
            <a:normAutofit/>
          </a:bodyPr>
          <a:lstStyle/>
          <a:p>
            <a:pPr indent="-298450">
              <a:buClr>
                <a:schemeClr val="lt1"/>
              </a:buClr>
              <a:buSzPts val="1100"/>
              <a:buChar char="➔"/>
            </a:pPr>
            <a:r>
              <a:rPr lang="en-GB" sz="1400">
                <a:solidFill>
                  <a:schemeClr val="lt1"/>
                </a:solidFill>
              </a:rPr>
              <a:t>The Frontend is built using HTML, CSS, JavaScript and React JS. </a:t>
            </a:r>
          </a:p>
          <a:p>
            <a:pPr indent="-298450">
              <a:buClr>
                <a:schemeClr val="lt1"/>
              </a:buClr>
              <a:buSzPts val="1100"/>
              <a:buChar char="➔"/>
            </a:pPr>
            <a:r>
              <a:rPr lang="en-GB" sz="1400">
                <a:solidFill>
                  <a:schemeClr val="lt1"/>
                </a:solidFill>
              </a:rPr>
              <a:t>Various libraries of React JS like react-tables, </a:t>
            </a:r>
            <a:r>
              <a:rPr lang="en-GB" sz="1400" err="1">
                <a:solidFill>
                  <a:schemeClr val="lt1"/>
                </a:solidFill>
              </a:rPr>
              <a:t>nivo</a:t>
            </a:r>
            <a:r>
              <a:rPr lang="en-GB" sz="1400">
                <a:solidFill>
                  <a:schemeClr val="lt1"/>
                </a:solidFill>
              </a:rPr>
              <a:t> are also used for effective visualization. </a:t>
            </a:r>
          </a:p>
        </p:txBody>
      </p:sp>
      <p:pic>
        <p:nvPicPr>
          <p:cNvPr id="8" name="Picture 8" descr="A picture containing text, clipart&#10;&#10;Description automatically generated">
            <a:extLst>
              <a:ext uri="{FF2B5EF4-FFF2-40B4-BE49-F238E27FC236}">
                <a16:creationId xmlns:a16="http://schemas.microsoft.com/office/drawing/2014/main" id="{E554F5D0-36AE-200E-404F-4517824FD0FE}"/>
              </a:ext>
            </a:extLst>
          </p:cNvPr>
          <p:cNvPicPr>
            <a:picLocks noChangeAspect="1"/>
          </p:cNvPicPr>
          <p:nvPr/>
        </p:nvPicPr>
        <p:blipFill>
          <a:blip r:embed="rId3"/>
          <a:stretch>
            <a:fillRect/>
          </a:stretch>
        </p:blipFill>
        <p:spPr>
          <a:xfrm>
            <a:off x="1125149" y="3015042"/>
            <a:ext cx="3650181" cy="1419515"/>
          </a:xfrm>
          <a:prstGeom prst="rect">
            <a:avLst/>
          </a:prstGeom>
        </p:spPr>
      </p:pic>
      <p:pic>
        <p:nvPicPr>
          <p:cNvPr id="9" name="Picture 8">
            <a:extLst>
              <a:ext uri="{FF2B5EF4-FFF2-40B4-BE49-F238E27FC236}">
                <a16:creationId xmlns:a16="http://schemas.microsoft.com/office/drawing/2014/main" id="{08ADB07F-9055-2CD4-DC3B-B07FEFA50037}"/>
              </a:ext>
            </a:extLst>
          </p:cNvPr>
          <p:cNvPicPr>
            <a:picLocks noChangeAspect="1"/>
          </p:cNvPicPr>
          <p:nvPr/>
        </p:nvPicPr>
        <p:blipFill>
          <a:blip r:embed="rId4"/>
          <a:stretch>
            <a:fillRect/>
          </a:stretch>
        </p:blipFill>
        <p:spPr>
          <a:xfrm>
            <a:off x="5436033" y="3013493"/>
            <a:ext cx="2527388" cy="1421064"/>
          </a:xfrm>
          <a:prstGeom prst="rect">
            <a:avLst/>
          </a:prstGeom>
        </p:spPr>
      </p:pic>
    </p:spTree>
    <p:extLst>
      <p:ext uri="{BB962C8B-B14F-4D97-AF65-F5344CB8AC3E}">
        <p14:creationId xmlns:p14="http://schemas.microsoft.com/office/powerpoint/2010/main" val="3037430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xEl>
                                              <p:pRg st="1" end="1"/>
                                            </p:txEl>
                                          </p:spTgt>
                                        </p:tgtEl>
                                        <p:attrNameLst>
                                          <p:attrName>style.visibility</p:attrName>
                                        </p:attrNameLst>
                                      </p:cBhvr>
                                      <p:to>
                                        <p:strVal val="visible"/>
                                      </p:to>
                                    </p:set>
                                    <p:animEffect transition="in" filter="fade">
                                      <p:cBhvr>
                                        <p:cTn id="15" dur="500"/>
                                        <p:tgtEl>
                                          <p:spTgt spid="13">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38"/>
        <p:cNvGrpSpPr/>
        <p:nvPr/>
      </p:nvGrpSpPr>
      <p:grpSpPr>
        <a:xfrm>
          <a:off x="0" y="0"/>
          <a:ext cx="0" cy="0"/>
          <a:chOff x="0" y="0"/>
          <a:chExt cx="0" cy="0"/>
        </a:xfrm>
      </p:grpSpPr>
      <p:pic>
        <p:nvPicPr>
          <p:cNvPr id="139" name="Google Shape;139;p19"/>
          <p:cNvPicPr preferRelativeResize="0"/>
          <p:nvPr/>
        </p:nvPicPr>
        <p:blipFill rotWithShape="1">
          <a:blip r:embed="rId3">
            <a:alphaModFix/>
          </a:blip>
          <a:srcRect b="23640"/>
          <a:stretch/>
        </p:blipFill>
        <p:spPr>
          <a:xfrm>
            <a:off x="-39625" y="3816600"/>
            <a:ext cx="9226850" cy="1326900"/>
          </a:xfrm>
          <a:prstGeom prst="rect">
            <a:avLst/>
          </a:prstGeom>
          <a:noFill/>
          <a:ln>
            <a:noFill/>
          </a:ln>
        </p:spPr>
      </p:pic>
      <p:sp>
        <p:nvSpPr>
          <p:cNvPr id="140" name="Google Shape;140;p19"/>
          <p:cNvSpPr txBox="1"/>
          <p:nvPr/>
        </p:nvSpPr>
        <p:spPr>
          <a:xfrm>
            <a:off x="1135411" y="1984127"/>
            <a:ext cx="2225735"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Raleway"/>
                <a:ea typeface="Raleway"/>
                <a:cs typeface="Raleway"/>
                <a:sym typeface="Raleway"/>
              </a:rPr>
              <a:t>Background &amp; Motivation</a:t>
            </a:r>
            <a:endParaRPr sz="1100">
              <a:solidFill>
                <a:srgbClr val="FFFFFF"/>
              </a:solidFill>
              <a:latin typeface="Raleway"/>
              <a:ea typeface="Raleway"/>
              <a:cs typeface="Raleway"/>
              <a:sym typeface="Raleway"/>
            </a:endParaRPr>
          </a:p>
        </p:txBody>
      </p:sp>
      <p:sp>
        <p:nvSpPr>
          <p:cNvPr id="141" name="Google Shape;141;p19"/>
          <p:cNvSpPr txBox="1"/>
          <p:nvPr/>
        </p:nvSpPr>
        <p:spPr>
          <a:xfrm>
            <a:off x="1162343" y="2405313"/>
            <a:ext cx="2225734"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Raleway"/>
                <a:ea typeface="Raleway"/>
                <a:cs typeface="Raleway"/>
                <a:sym typeface="Raleway"/>
              </a:rPr>
              <a:t>Relevance of our work</a:t>
            </a:r>
            <a:endParaRPr sz="1100">
              <a:solidFill>
                <a:srgbClr val="FFFFFF"/>
              </a:solidFill>
              <a:latin typeface="Raleway"/>
              <a:ea typeface="Raleway"/>
              <a:cs typeface="Raleway"/>
              <a:sym typeface="Raleway"/>
            </a:endParaRPr>
          </a:p>
        </p:txBody>
      </p:sp>
      <p:sp>
        <p:nvSpPr>
          <p:cNvPr id="142" name="Google Shape;142;p19"/>
          <p:cNvSpPr txBox="1"/>
          <p:nvPr/>
        </p:nvSpPr>
        <p:spPr>
          <a:xfrm>
            <a:off x="1135412" y="2807304"/>
            <a:ext cx="2225733"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100">
                <a:solidFill>
                  <a:srgbClr val="FFFFFF"/>
                </a:solidFill>
                <a:latin typeface="Raleway"/>
                <a:ea typeface="Raleway"/>
                <a:cs typeface="Raleway"/>
                <a:sym typeface="Raleway"/>
              </a:rPr>
              <a:t>Overview of work done</a:t>
            </a:r>
            <a:endParaRPr sz="1100">
              <a:solidFill>
                <a:srgbClr val="FFFFFF"/>
              </a:solidFill>
              <a:latin typeface="Raleway"/>
              <a:ea typeface="Raleway"/>
              <a:cs typeface="Raleway"/>
              <a:sym typeface="Raleway"/>
            </a:endParaRPr>
          </a:p>
        </p:txBody>
      </p:sp>
      <p:sp>
        <p:nvSpPr>
          <p:cNvPr id="143" name="Google Shape;143;p19"/>
          <p:cNvSpPr txBox="1"/>
          <p:nvPr/>
        </p:nvSpPr>
        <p:spPr>
          <a:xfrm>
            <a:off x="1135412" y="3209004"/>
            <a:ext cx="2225733" cy="325500"/>
          </a:xfrm>
          <a:prstGeom prst="rect">
            <a:avLst/>
          </a:prstGeom>
          <a:noFill/>
          <a:ln>
            <a:noFill/>
          </a:ln>
        </p:spPr>
        <p:txBody>
          <a:bodyPr spcFirstLastPara="1" wrap="square" lIns="91425" tIns="91425" rIns="91425" bIns="91425" anchor="ctr" anchorCtr="0">
            <a:noAutofit/>
          </a:bodyPr>
          <a:lstStyle/>
          <a:p>
            <a:endParaRPr lang="en-GB" sz="1100">
              <a:solidFill>
                <a:srgbClr val="FFFFFF"/>
              </a:solidFill>
              <a:latin typeface="Raleway"/>
              <a:ea typeface="Raleway"/>
              <a:cs typeface="Raleway"/>
              <a:sym typeface="Raleway"/>
            </a:endParaRPr>
          </a:p>
        </p:txBody>
      </p:sp>
      <p:sp>
        <p:nvSpPr>
          <p:cNvPr id="148" name="Google Shape;148;p19"/>
          <p:cNvSpPr txBox="1">
            <a:spLocks noGrp="1"/>
          </p:cNvSpPr>
          <p:nvPr>
            <p:ph type="title"/>
          </p:nvPr>
        </p:nvSpPr>
        <p:spPr>
          <a:xfrm>
            <a:off x="729450" y="1166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800">
                <a:solidFill>
                  <a:schemeClr val="lt1"/>
                </a:solidFill>
              </a:rPr>
              <a:t>Table of Contents</a:t>
            </a:r>
          </a:p>
        </p:txBody>
      </p:sp>
      <p:pic>
        <p:nvPicPr>
          <p:cNvPr id="2" name="Picture 1" descr="Logo, company name">
            <a:extLst>
              <a:ext uri="{FF2B5EF4-FFF2-40B4-BE49-F238E27FC236}">
                <a16:creationId xmlns:a16="http://schemas.microsoft.com/office/drawing/2014/main" id="{6C85335D-4195-893C-30A9-DFA9ED3DA117}"/>
              </a:ext>
            </a:extLst>
          </p:cNvPr>
          <p:cNvPicPr>
            <a:picLocks noChangeAspect="1"/>
          </p:cNvPicPr>
          <p:nvPr/>
        </p:nvPicPr>
        <p:blipFill>
          <a:blip r:embed="rId4"/>
          <a:stretch>
            <a:fillRect/>
          </a:stretch>
        </p:blipFill>
        <p:spPr>
          <a:xfrm>
            <a:off x="0" y="3841090"/>
            <a:ext cx="1162343" cy="1302410"/>
          </a:xfrm>
          <a:prstGeom prst="rect">
            <a:avLst/>
          </a:prstGeom>
        </p:spPr>
      </p:pic>
      <p:sp>
        <p:nvSpPr>
          <p:cNvPr id="4" name="Google Shape;140;p19">
            <a:extLst>
              <a:ext uri="{FF2B5EF4-FFF2-40B4-BE49-F238E27FC236}">
                <a16:creationId xmlns:a16="http://schemas.microsoft.com/office/drawing/2014/main" id="{FF89CF76-C3A3-2C04-F3E0-1F251DF56A55}"/>
              </a:ext>
            </a:extLst>
          </p:cNvPr>
          <p:cNvSpPr txBox="1"/>
          <p:nvPr/>
        </p:nvSpPr>
        <p:spPr>
          <a:xfrm>
            <a:off x="3557118" y="1983836"/>
            <a:ext cx="2225735"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Raleway"/>
                <a:ea typeface="Raleway"/>
                <a:cs typeface="Raleway"/>
                <a:sym typeface="Raleway"/>
              </a:rPr>
              <a:t>Data Gathering</a:t>
            </a:r>
            <a:endParaRPr sz="1100">
              <a:solidFill>
                <a:srgbClr val="FFFFFF"/>
              </a:solidFill>
              <a:latin typeface="Raleway"/>
              <a:ea typeface="Raleway"/>
              <a:cs typeface="Raleway"/>
              <a:sym typeface="Raleway"/>
            </a:endParaRPr>
          </a:p>
        </p:txBody>
      </p:sp>
      <p:sp>
        <p:nvSpPr>
          <p:cNvPr id="5" name="Google Shape;141;p19">
            <a:extLst>
              <a:ext uri="{FF2B5EF4-FFF2-40B4-BE49-F238E27FC236}">
                <a16:creationId xmlns:a16="http://schemas.microsoft.com/office/drawing/2014/main" id="{55DACFAC-223F-2A78-F23D-BEA5E923E874}"/>
              </a:ext>
            </a:extLst>
          </p:cNvPr>
          <p:cNvSpPr txBox="1"/>
          <p:nvPr/>
        </p:nvSpPr>
        <p:spPr>
          <a:xfrm>
            <a:off x="3557120" y="2405313"/>
            <a:ext cx="2225734"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Raleway"/>
                <a:ea typeface="Raleway"/>
                <a:cs typeface="Raleway"/>
                <a:sym typeface="Raleway"/>
              </a:rPr>
              <a:t>Data Pre-processing</a:t>
            </a:r>
          </a:p>
        </p:txBody>
      </p:sp>
      <p:sp>
        <p:nvSpPr>
          <p:cNvPr id="6" name="Google Shape;142;p19">
            <a:extLst>
              <a:ext uri="{FF2B5EF4-FFF2-40B4-BE49-F238E27FC236}">
                <a16:creationId xmlns:a16="http://schemas.microsoft.com/office/drawing/2014/main" id="{6C31ABD6-79D3-2B9E-4920-7F9A24A104AE}"/>
              </a:ext>
            </a:extLst>
          </p:cNvPr>
          <p:cNvSpPr txBox="1"/>
          <p:nvPr/>
        </p:nvSpPr>
        <p:spPr>
          <a:xfrm>
            <a:off x="3557120" y="2807013"/>
            <a:ext cx="2225733" cy="325500"/>
          </a:xfrm>
          <a:prstGeom prst="rect">
            <a:avLst/>
          </a:prstGeom>
          <a:noFill/>
          <a:ln>
            <a:noFill/>
          </a:ln>
        </p:spPr>
        <p:txBody>
          <a:bodyPr spcFirstLastPara="1" wrap="square" lIns="91425" tIns="91425" rIns="91425" bIns="91425" anchor="ctr" anchorCtr="0">
            <a:noAutofit/>
          </a:bodyPr>
          <a:lstStyle/>
          <a:p>
            <a:r>
              <a:rPr lang="en-GB" sz="1100">
                <a:solidFill>
                  <a:srgbClr val="FFFFFF"/>
                </a:solidFill>
                <a:latin typeface="Raleway"/>
                <a:ea typeface="Raleway"/>
                <a:cs typeface="Raleway"/>
                <a:sym typeface="Raleway"/>
              </a:rPr>
              <a:t>Sentiment analysis</a:t>
            </a:r>
          </a:p>
        </p:txBody>
      </p:sp>
      <p:sp>
        <p:nvSpPr>
          <p:cNvPr id="7" name="Google Shape;143;p19">
            <a:extLst>
              <a:ext uri="{FF2B5EF4-FFF2-40B4-BE49-F238E27FC236}">
                <a16:creationId xmlns:a16="http://schemas.microsoft.com/office/drawing/2014/main" id="{29C7F96B-42AE-0F0B-DF73-56401A7184A8}"/>
              </a:ext>
            </a:extLst>
          </p:cNvPr>
          <p:cNvSpPr txBox="1"/>
          <p:nvPr/>
        </p:nvSpPr>
        <p:spPr>
          <a:xfrm>
            <a:off x="3557120" y="3208713"/>
            <a:ext cx="2225733" cy="325500"/>
          </a:xfrm>
          <a:prstGeom prst="rect">
            <a:avLst/>
          </a:prstGeom>
          <a:noFill/>
          <a:ln>
            <a:noFill/>
          </a:ln>
        </p:spPr>
        <p:txBody>
          <a:bodyPr spcFirstLastPara="1" wrap="square" lIns="91425" tIns="91425" rIns="91425" bIns="91425" anchor="ctr" anchorCtr="0">
            <a:noAutofit/>
          </a:bodyPr>
          <a:lstStyle/>
          <a:p>
            <a:r>
              <a:rPr lang="en-GB" sz="1100">
                <a:solidFill>
                  <a:srgbClr val="FFFFFF"/>
                </a:solidFill>
                <a:latin typeface="Raleway"/>
                <a:ea typeface="Raleway"/>
                <a:cs typeface="Raleway"/>
                <a:sym typeface="Raleway"/>
              </a:rPr>
              <a:t>Visualization Dashboard Demo</a:t>
            </a:r>
          </a:p>
        </p:txBody>
      </p:sp>
      <p:sp>
        <p:nvSpPr>
          <p:cNvPr id="8" name="Google Shape;140;p19">
            <a:extLst>
              <a:ext uri="{FF2B5EF4-FFF2-40B4-BE49-F238E27FC236}">
                <a16:creationId xmlns:a16="http://schemas.microsoft.com/office/drawing/2014/main" id="{0B1ECC08-C1BD-7C41-74C4-5CB7E5C9EDE0}"/>
              </a:ext>
            </a:extLst>
          </p:cNvPr>
          <p:cNvSpPr txBox="1"/>
          <p:nvPr/>
        </p:nvSpPr>
        <p:spPr>
          <a:xfrm>
            <a:off x="5782853" y="1983836"/>
            <a:ext cx="2225735"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solidFill>
                  <a:srgbClr val="FFFFFF"/>
                </a:solidFill>
                <a:latin typeface="Raleway"/>
                <a:ea typeface="Raleway"/>
                <a:cs typeface="Raleway"/>
                <a:sym typeface="Raleway"/>
              </a:rPr>
              <a:t>Evaluation</a:t>
            </a:r>
            <a:endParaRPr sz="1100">
              <a:solidFill>
                <a:srgbClr val="FFFFFF"/>
              </a:solidFill>
              <a:latin typeface="Raleway"/>
              <a:ea typeface="Raleway"/>
              <a:cs typeface="Raleway"/>
              <a:sym typeface="Raleway"/>
            </a:endParaRPr>
          </a:p>
        </p:txBody>
      </p:sp>
      <p:sp>
        <p:nvSpPr>
          <p:cNvPr id="9" name="Google Shape;141;p19">
            <a:extLst>
              <a:ext uri="{FF2B5EF4-FFF2-40B4-BE49-F238E27FC236}">
                <a16:creationId xmlns:a16="http://schemas.microsoft.com/office/drawing/2014/main" id="{BBC68273-EC60-2B0E-CB93-3629B93E4097}"/>
              </a:ext>
            </a:extLst>
          </p:cNvPr>
          <p:cNvSpPr txBox="1"/>
          <p:nvPr/>
        </p:nvSpPr>
        <p:spPr>
          <a:xfrm>
            <a:off x="5782855" y="2405313"/>
            <a:ext cx="2225734" cy="325500"/>
          </a:xfrm>
          <a:prstGeom prst="rect">
            <a:avLst/>
          </a:prstGeom>
          <a:noFill/>
          <a:ln>
            <a:noFill/>
          </a:ln>
        </p:spPr>
        <p:txBody>
          <a:bodyPr spcFirstLastPara="1" wrap="square" lIns="91425" tIns="91425" rIns="91425" bIns="91425" anchor="ctr" anchorCtr="0">
            <a:noAutofit/>
          </a:bodyPr>
          <a:lstStyle/>
          <a:p>
            <a:r>
              <a:rPr lang="en-GB" sz="1100">
                <a:solidFill>
                  <a:srgbClr val="FFFFFF"/>
                </a:solidFill>
                <a:latin typeface="Raleway"/>
                <a:ea typeface="Raleway"/>
                <a:cs typeface="Raleway"/>
                <a:sym typeface="Raleway"/>
              </a:rPr>
              <a:t>Related Work</a:t>
            </a:r>
          </a:p>
        </p:txBody>
      </p:sp>
      <p:sp>
        <p:nvSpPr>
          <p:cNvPr id="10" name="Google Shape;142;p19">
            <a:extLst>
              <a:ext uri="{FF2B5EF4-FFF2-40B4-BE49-F238E27FC236}">
                <a16:creationId xmlns:a16="http://schemas.microsoft.com/office/drawing/2014/main" id="{A01BAE0D-8062-7428-DB32-A2DD3DB45372}"/>
              </a:ext>
            </a:extLst>
          </p:cNvPr>
          <p:cNvSpPr txBox="1"/>
          <p:nvPr/>
        </p:nvSpPr>
        <p:spPr>
          <a:xfrm>
            <a:off x="5782855" y="2807013"/>
            <a:ext cx="2225733"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IN" sz="1100">
                <a:solidFill>
                  <a:srgbClr val="FFFFFF"/>
                </a:solidFill>
                <a:latin typeface="Raleway"/>
                <a:ea typeface="Raleway"/>
                <a:cs typeface="Raleway"/>
                <a:sym typeface="Raleway"/>
              </a:rPr>
              <a:t>Conclusion</a:t>
            </a:r>
          </a:p>
        </p:txBody>
      </p:sp>
      <p:sp>
        <p:nvSpPr>
          <p:cNvPr id="11" name="Google Shape;143;p19">
            <a:extLst>
              <a:ext uri="{FF2B5EF4-FFF2-40B4-BE49-F238E27FC236}">
                <a16:creationId xmlns:a16="http://schemas.microsoft.com/office/drawing/2014/main" id="{0FBC0EA3-6621-A114-9609-B17C5A0BCD91}"/>
              </a:ext>
            </a:extLst>
          </p:cNvPr>
          <p:cNvSpPr txBox="1"/>
          <p:nvPr/>
        </p:nvSpPr>
        <p:spPr>
          <a:xfrm>
            <a:off x="5782855" y="3208713"/>
            <a:ext cx="2225733" cy="32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solidFill>
                <a:srgbClr val="FFFFFF"/>
              </a:solidFill>
              <a:latin typeface="Raleway"/>
              <a:ea typeface="Raleway"/>
              <a:cs typeface="Raleway"/>
              <a:sym typeface="Raleway"/>
            </a:endParaRPr>
          </a:p>
        </p:txBody>
      </p:sp>
      <p:sp>
        <p:nvSpPr>
          <p:cNvPr id="3" name="Slide Number Placeholder 2">
            <a:extLst>
              <a:ext uri="{FF2B5EF4-FFF2-40B4-BE49-F238E27FC236}">
                <a16:creationId xmlns:a16="http://schemas.microsoft.com/office/drawing/2014/main" id="{008D378F-B7E5-5604-0D67-A4BD72ECA633}"/>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8" name="Google Shape;308;p29"/>
          <p:cNvSpPr txBox="1">
            <a:spLocks noGrp="1"/>
          </p:cNvSpPr>
          <p:nvPr>
            <p:ph type="ctrTitle" idx="4294967295"/>
          </p:nvPr>
        </p:nvSpPr>
        <p:spPr>
          <a:xfrm>
            <a:off x="729450" y="1322450"/>
            <a:ext cx="3842550" cy="1664700"/>
          </a:xfrm>
          <a:prstGeom prst="rect">
            <a:avLst/>
          </a:prstGeom>
        </p:spPr>
        <p:txBody>
          <a:bodyPr spcFirstLastPara="1" wrap="square" lIns="91425" tIns="91425" rIns="91425" bIns="91425" anchor="t" anchorCtr="0">
            <a:normAutofit fontScale="90000"/>
          </a:bodyPr>
          <a:lstStyle/>
          <a:p>
            <a:r>
              <a:rPr lang="en-GB" sz="4800">
                <a:solidFill>
                  <a:srgbClr val="FFFFFF"/>
                </a:solidFill>
                <a:latin typeface="Raleway"/>
                <a:ea typeface="Raleway"/>
                <a:cs typeface="Raleway"/>
                <a:sym typeface="Raleway"/>
              </a:rPr>
              <a:t>Visualization Dashboard Demo</a:t>
            </a:r>
          </a:p>
        </p:txBody>
      </p:sp>
      <p:sp>
        <p:nvSpPr>
          <p:cNvPr id="2" name="Slide Number Placeholder 1">
            <a:extLst>
              <a:ext uri="{FF2B5EF4-FFF2-40B4-BE49-F238E27FC236}">
                <a16:creationId xmlns:a16="http://schemas.microsoft.com/office/drawing/2014/main" id="{AE150220-2902-B4AE-D125-0A3A4B8B169F}"/>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20</a:t>
            </a:fld>
            <a:endParaRPr lang="en-GB"/>
          </a:p>
        </p:txBody>
      </p:sp>
    </p:spTree>
    <p:extLst>
      <p:ext uri="{BB962C8B-B14F-4D97-AF65-F5344CB8AC3E}">
        <p14:creationId xmlns:p14="http://schemas.microsoft.com/office/powerpoint/2010/main" val="426398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730000" y="1166250"/>
            <a:ext cx="3842000" cy="1034400"/>
          </a:xfrm>
          <a:prstGeom prst="rect">
            <a:avLst/>
          </a:prstGeom>
        </p:spPr>
        <p:txBody>
          <a:bodyPr spcFirstLastPara="1" wrap="square" lIns="91425" tIns="91425" rIns="91425" bIns="91425" anchor="t" anchorCtr="0">
            <a:normAutofit/>
          </a:bodyPr>
          <a:lstStyle/>
          <a:p>
            <a:pPr>
              <a:buSzPts val="990"/>
            </a:pPr>
            <a:r>
              <a:rPr lang="en-GB" sz="2800">
                <a:solidFill>
                  <a:schemeClr val="lt1"/>
                </a:solidFill>
              </a:rPr>
              <a:t>Related</a:t>
            </a:r>
            <a:r>
              <a:rPr lang="en-GB" sz="2840">
                <a:solidFill>
                  <a:schemeClr val="lt1"/>
                </a:solidFill>
              </a:rPr>
              <a:t> Work</a:t>
            </a:r>
          </a:p>
        </p:txBody>
      </p:sp>
      <p:sp>
        <p:nvSpPr>
          <p:cNvPr id="174" name="Google Shape;174;p22"/>
          <p:cNvSpPr txBox="1">
            <a:spLocks noGrp="1"/>
          </p:cNvSpPr>
          <p:nvPr>
            <p:ph type="body" idx="1"/>
          </p:nvPr>
        </p:nvSpPr>
        <p:spPr>
          <a:xfrm>
            <a:off x="753207" y="1877164"/>
            <a:ext cx="5868786" cy="1618833"/>
          </a:xfrm>
          <a:prstGeom prst="rect">
            <a:avLst/>
          </a:prstGeom>
        </p:spPr>
        <p:txBody>
          <a:bodyPr spcFirstLastPara="1" wrap="square" lIns="91425" tIns="91425" rIns="91425" bIns="91425" anchor="t" anchorCtr="0">
            <a:normAutofit/>
          </a:bodyPr>
          <a:lstStyle/>
          <a:p>
            <a:pPr lvl="0" indent="-298450">
              <a:buClr>
                <a:schemeClr val="lt1"/>
              </a:buClr>
              <a:buSzPts val="1100"/>
              <a:buChar char="➔"/>
            </a:pPr>
            <a:r>
              <a:rPr lang="en-US" sz="1800">
                <a:solidFill>
                  <a:schemeClr val="lt1"/>
                </a:solidFill>
              </a:rPr>
              <a:t>Behavioral analysis on World Cup data</a:t>
            </a:r>
          </a:p>
          <a:p>
            <a:pPr lvl="0" indent="-298450">
              <a:buClr>
                <a:schemeClr val="lt1"/>
              </a:buClr>
              <a:buSzPts val="1100"/>
              <a:buChar char="➔"/>
            </a:pPr>
            <a:r>
              <a:rPr lang="en-GB" sz="1800">
                <a:solidFill>
                  <a:schemeClr val="lt1"/>
                </a:solidFill>
              </a:rPr>
              <a:t>Data Pre-processing</a:t>
            </a:r>
          </a:p>
          <a:p>
            <a:pPr lvl="0" indent="-298450">
              <a:buClr>
                <a:schemeClr val="lt1"/>
              </a:buClr>
              <a:buSzPts val="1100"/>
              <a:buChar char="➔"/>
            </a:pPr>
            <a:r>
              <a:rPr lang="en-GB" sz="1800">
                <a:solidFill>
                  <a:schemeClr val="lt1"/>
                </a:solidFill>
              </a:rPr>
              <a:t>Sentiment Analysis</a:t>
            </a:r>
          </a:p>
          <a:p>
            <a:pPr lvl="0" indent="-298450">
              <a:buClr>
                <a:schemeClr val="lt1"/>
              </a:buClr>
              <a:buSzPts val="1100"/>
              <a:buChar char="➔"/>
            </a:pPr>
            <a:r>
              <a:rPr lang="en-GB" sz="1800">
                <a:solidFill>
                  <a:schemeClr val="lt1"/>
                </a:solidFill>
              </a:rPr>
              <a:t>Data Analysis and Visualization</a:t>
            </a:r>
            <a:endParaRPr sz="1800">
              <a:solidFill>
                <a:schemeClr val="lt1"/>
              </a:solidFill>
            </a:endParaRPr>
          </a:p>
        </p:txBody>
      </p:sp>
      <p:pic>
        <p:nvPicPr>
          <p:cNvPr id="2" name="Google Shape;154;p20">
            <a:extLst>
              <a:ext uri="{FF2B5EF4-FFF2-40B4-BE49-F238E27FC236}">
                <a16:creationId xmlns:a16="http://schemas.microsoft.com/office/drawing/2014/main" id="{1DD5D9C4-A96D-09B7-2A88-0321D61BBB4A}"/>
              </a:ext>
            </a:extLst>
          </p:cNvPr>
          <p:cNvPicPr preferRelativeResize="0"/>
          <p:nvPr/>
        </p:nvPicPr>
        <p:blipFill rotWithShape="1">
          <a:blip r:embed="rId3">
            <a:alphaModFix/>
          </a:blip>
          <a:srcRect b="23640"/>
          <a:stretch/>
        </p:blipFill>
        <p:spPr>
          <a:xfrm>
            <a:off x="-39625" y="3816600"/>
            <a:ext cx="9226850" cy="1326900"/>
          </a:xfrm>
          <a:prstGeom prst="rect">
            <a:avLst/>
          </a:prstGeom>
          <a:noFill/>
          <a:ln>
            <a:noFill/>
          </a:ln>
        </p:spPr>
      </p:pic>
      <p:sp>
        <p:nvSpPr>
          <p:cNvPr id="4" name="Slide Number Placeholder 3">
            <a:extLst>
              <a:ext uri="{FF2B5EF4-FFF2-40B4-BE49-F238E27FC236}">
                <a16:creationId xmlns:a16="http://schemas.microsoft.com/office/drawing/2014/main" id="{B9040F7E-9590-11CF-03D7-FA8A4612EE23}"/>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21</a:t>
            </a:fld>
            <a:endParaRPr lang="en-GB"/>
          </a:p>
        </p:txBody>
      </p:sp>
    </p:spTree>
    <p:extLst>
      <p:ext uri="{BB962C8B-B14F-4D97-AF65-F5344CB8AC3E}">
        <p14:creationId xmlns:p14="http://schemas.microsoft.com/office/powerpoint/2010/main" val="266451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5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4">
                                            <p:txEl>
                                              <p:pRg st="2" end="2"/>
                                            </p:txEl>
                                          </p:spTgt>
                                        </p:tgtEl>
                                        <p:attrNameLst>
                                          <p:attrName>style.visibility</p:attrName>
                                        </p:attrNameLst>
                                      </p:cBhvr>
                                      <p:to>
                                        <p:strVal val="visible"/>
                                      </p:to>
                                    </p:set>
                                    <p:animEffect transition="in" filter="fade">
                                      <p:cBhvr>
                                        <p:cTn id="17" dur="500"/>
                                        <p:tgtEl>
                                          <p:spTgt spid="17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4">
                                            <p:txEl>
                                              <p:pRg st="3" end="3"/>
                                            </p:txEl>
                                          </p:spTgt>
                                        </p:tgtEl>
                                        <p:attrNameLst>
                                          <p:attrName>style.visibility</p:attrName>
                                        </p:attrNameLst>
                                      </p:cBhvr>
                                      <p:to>
                                        <p:strVal val="visible"/>
                                      </p:to>
                                    </p:set>
                                    <p:animEffect transition="in" filter="fade">
                                      <p:cBhvr>
                                        <p:cTn id="22" dur="500"/>
                                        <p:tgtEl>
                                          <p:spTgt spid="17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2" name="Google Shape;252;p26"/>
          <p:cNvSpPr/>
          <p:nvPr/>
        </p:nvSpPr>
        <p:spPr>
          <a:xfrm>
            <a:off x="729450" y="1882641"/>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4" name="Google Shape;254;p26"/>
          <p:cNvSpPr/>
          <p:nvPr/>
        </p:nvSpPr>
        <p:spPr>
          <a:xfrm>
            <a:off x="4801058" y="1882641"/>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55" name="Google Shape;255;p26"/>
          <p:cNvSpPr txBox="1">
            <a:spLocks noGrp="1"/>
          </p:cNvSpPr>
          <p:nvPr>
            <p:ph type="body" idx="1"/>
          </p:nvPr>
        </p:nvSpPr>
        <p:spPr>
          <a:xfrm>
            <a:off x="1222566" y="1882641"/>
            <a:ext cx="3125700" cy="1378217"/>
          </a:xfrm>
          <a:prstGeom prst="rect">
            <a:avLst/>
          </a:prstGeom>
        </p:spPr>
        <p:txBody>
          <a:bodyPr spcFirstLastPara="1" wrap="square" lIns="91425" tIns="91425" rIns="91425" bIns="91425" anchor="t" anchorCtr="0">
            <a:noAutofit/>
          </a:bodyPr>
          <a:lstStyle/>
          <a:p>
            <a:pPr marL="0" lvl="0" indent="0">
              <a:spcAft>
                <a:spcPts val="1200"/>
              </a:spcAft>
              <a:buNone/>
            </a:pPr>
            <a:r>
              <a:rPr lang="en-US" sz="1000">
                <a:solidFill>
                  <a:schemeClr val="lt1"/>
                </a:solidFill>
              </a:rPr>
              <a:t>Supervised ML models were used to learn sentiments from the custom dataset and the accuracy of Naïve Bayes and Logistic regression was evaluated and compared</a:t>
            </a:r>
          </a:p>
          <a:p>
            <a:pPr marL="0" indent="0">
              <a:spcAft>
                <a:spcPts val="1200"/>
              </a:spcAft>
              <a:buNone/>
            </a:pPr>
            <a:r>
              <a:rPr lang="en-US" sz="1000">
                <a:solidFill>
                  <a:schemeClr val="lt1"/>
                </a:solidFill>
              </a:rPr>
              <a:t>The interactive dashboard tool will be evaluated based on query response times to check for scalability. </a:t>
            </a:r>
          </a:p>
        </p:txBody>
      </p:sp>
      <p:sp>
        <p:nvSpPr>
          <p:cNvPr id="257" name="Google Shape;257;p26"/>
          <p:cNvSpPr txBox="1">
            <a:spLocks noGrp="1"/>
          </p:cNvSpPr>
          <p:nvPr>
            <p:ph type="body" idx="1"/>
          </p:nvPr>
        </p:nvSpPr>
        <p:spPr>
          <a:xfrm>
            <a:off x="5292441" y="1882641"/>
            <a:ext cx="3125700" cy="1378217"/>
          </a:xfrm>
          <a:prstGeom prst="rect">
            <a:avLst/>
          </a:prstGeom>
        </p:spPr>
        <p:txBody>
          <a:bodyPr spcFirstLastPara="1" wrap="square" lIns="91425" tIns="91425" rIns="91425" bIns="91425" anchor="t" anchorCtr="0">
            <a:noAutofit/>
          </a:bodyPr>
          <a:lstStyle/>
          <a:p>
            <a:pPr marL="0" lvl="0" indent="0">
              <a:spcAft>
                <a:spcPts val="1200"/>
              </a:spcAft>
              <a:buNone/>
            </a:pPr>
            <a:r>
              <a:rPr lang="en-US" sz="1000">
                <a:solidFill>
                  <a:schemeClr val="lt1"/>
                </a:solidFill>
              </a:rPr>
              <a:t>In the future, Deep learning model could be implemented to improve the accuracy of sentiment analysis, Transformer models like BERT and ELMO</a:t>
            </a:r>
          </a:p>
          <a:p>
            <a:pPr marL="0" lvl="0" indent="0">
              <a:spcAft>
                <a:spcPts val="1200"/>
              </a:spcAft>
              <a:buNone/>
            </a:pPr>
            <a:r>
              <a:rPr lang="en-US" sz="1000">
                <a:solidFill>
                  <a:schemeClr val="lt1"/>
                </a:solidFill>
              </a:rPr>
              <a:t>Live tweet visualization could be the next feature to add to this dashboard tool which will visualize tweets based on specified timeframes</a:t>
            </a:r>
          </a:p>
        </p:txBody>
      </p:sp>
      <p:pic>
        <p:nvPicPr>
          <p:cNvPr id="258" name="Google Shape;258;p26"/>
          <p:cNvPicPr preferRelativeResize="0"/>
          <p:nvPr/>
        </p:nvPicPr>
        <p:blipFill rotWithShape="1">
          <a:blip r:embed="rId3">
            <a:alphaModFix/>
          </a:blip>
          <a:srcRect b="23640"/>
          <a:stretch/>
        </p:blipFill>
        <p:spPr>
          <a:xfrm>
            <a:off x="-39625" y="3816600"/>
            <a:ext cx="9226850" cy="1326900"/>
          </a:xfrm>
          <a:prstGeom prst="rect">
            <a:avLst/>
          </a:prstGeom>
          <a:noFill/>
          <a:ln>
            <a:noFill/>
          </a:ln>
        </p:spPr>
      </p:pic>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50" y="1166250"/>
            <a:ext cx="37431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40">
                <a:solidFill>
                  <a:schemeClr val="lt1"/>
                </a:solidFill>
              </a:rPr>
              <a:t>Conclusion</a:t>
            </a:r>
          </a:p>
        </p:txBody>
      </p:sp>
      <p:sp>
        <p:nvSpPr>
          <p:cNvPr id="8" name="Slide Number Placeholder 7">
            <a:extLst>
              <a:ext uri="{FF2B5EF4-FFF2-40B4-BE49-F238E27FC236}">
                <a16:creationId xmlns:a16="http://schemas.microsoft.com/office/drawing/2014/main" id="{7F64AB51-7F3D-5F4E-31F4-7E78A28D8AC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22</a:t>
            </a:fld>
            <a:endParaRPr lang="en-GB"/>
          </a:p>
        </p:txBody>
      </p:sp>
    </p:spTree>
    <p:extLst>
      <p:ext uri="{BB962C8B-B14F-4D97-AF65-F5344CB8AC3E}">
        <p14:creationId xmlns:p14="http://schemas.microsoft.com/office/powerpoint/2010/main" val="1935472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5">
                                            <p:txEl>
                                              <p:pRg st="0" end="0"/>
                                            </p:txEl>
                                          </p:spTgt>
                                        </p:tgtEl>
                                        <p:attrNameLst>
                                          <p:attrName>style.visibility</p:attrName>
                                        </p:attrNameLst>
                                      </p:cBhvr>
                                      <p:to>
                                        <p:strVal val="visible"/>
                                      </p:to>
                                    </p:set>
                                    <p:animEffect transition="in" filter="fade">
                                      <p:cBhvr>
                                        <p:cTn id="10" dur="500"/>
                                        <p:tgtEl>
                                          <p:spTgt spid="25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5">
                                            <p:txEl>
                                              <p:pRg st="1" end="1"/>
                                            </p:txEl>
                                          </p:spTgt>
                                        </p:tgtEl>
                                        <p:attrNameLst>
                                          <p:attrName>style.visibility</p:attrName>
                                        </p:attrNameLst>
                                      </p:cBhvr>
                                      <p:to>
                                        <p:strVal val="visible"/>
                                      </p:to>
                                    </p:set>
                                    <p:animEffect transition="in" filter="fade">
                                      <p:cBhvr>
                                        <p:cTn id="13" dur="500"/>
                                        <p:tgtEl>
                                          <p:spTgt spid="25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500"/>
                                        <p:tgtEl>
                                          <p:spTgt spid="2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7">
                                            <p:txEl>
                                              <p:pRg st="0" end="0"/>
                                            </p:txEl>
                                          </p:spTgt>
                                        </p:tgtEl>
                                        <p:attrNameLst>
                                          <p:attrName>style.visibility</p:attrName>
                                        </p:attrNameLst>
                                      </p:cBhvr>
                                      <p:to>
                                        <p:strVal val="visible"/>
                                      </p:to>
                                    </p:set>
                                    <p:animEffect transition="in" filter="fade">
                                      <p:cBhvr>
                                        <p:cTn id="21" dur="500"/>
                                        <p:tgtEl>
                                          <p:spTgt spid="257">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7">
                                            <p:txEl>
                                              <p:pRg st="1" end="1"/>
                                            </p:txEl>
                                          </p:spTgt>
                                        </p:tgtEl>
                                        <p:attrNameLst>
                                          <p:attrName>style.visibility</p:attrName>
                                        </p:attrNameLst>
                                      </p:cBhvr>
                                      <p:to>
                                        <p:strVal val="visible"/>
                                      </p:to>
                                    </p:set>
                                    <p:animEffect transition="in" filter="fade">
                                      <p:cBhvr>
                                        <p:cTn id="24" dur="500"/>
                                        <p:tgtEl>
                                          <p:spTgt spid="25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4" grpId="0" animBg="1"/>
      <p:bldP spid="255" grpId="0" build="p"/>
      <p:bldP spid="25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8" name="Google Shape;308;p29"/>
          <p:cNvSpPr txBox="1">
            <a:spLocks noGrp="1"/>
          </p:cNvSpPr>
          <p:nvPr>
            <p:ph type="ctrTitle" idx="4294967295"/>
          </p:nvPr>
        </p:nvSpPr>
        <p:spPr>
          <a:xfrm>
            <a:off x="729450" y="1322449"/>
            <a:ext cx="3842550" cy="1100711"/>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solidFill>
                  <a:schemeClr val="lt1"/>
                </a:solidFill>
              </a:rPr>
              <a:t>Interesting fact!</a:t>
            </a:r>
            <a:br>
              <a:rPr lang="en-GB">
                <a:solidFill>
                  <a:schemeClr val="lt1"/>
                </a:solidFill>
              </a:rPr>
            </a:br>
            <a:endParaRPr>
              <a:solidFill>
                <a:schemeClr val="lt1"/>
              </a:solidFill>
            </a:endParaRPr>
          </a:p>
        </p:txBody>
      </p:sp>
      <p:sp>
        <p:nvSpPr>
          <p:cNvPr id="2" name="Slide Number Placeholder 1">
            <a:extLst>
              <a:ext uri="{FF2B5EF4-FFF2-40B4-BE49-F238E27FC236}">
                <a16:creationId xmlns:a16="http://schemas.microsoft.com/office/drawing/2014/main" id="{66AA1150-312D-04C6-C1B8-2CB44F2419FB}"/>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23</a:t>
            </a:fld>
            <a:endParaRPr lang="en-GB"/>
          </a:p>
        </p:txBody>
      </p:sp>
      <p:sp>
        <p:nvSpPr>
          <p:cNvPr id="3" name="Google Shape;308;p29">
            <a:extLst>
              <a:ext uri="{FF2B5EF4-FFF2-40B4-BE49-F238E27FC236}">
                <a16:creationId xmlns:a16="http://schemas.microsoft.com/office/drawing/2014/main" id="{EDB3EF61-14B9-9FBA-934E-B8320523C181}"/>
              </a:ext>
            </a:extLst>
          </p:cNvPr>
          <p:cNvSpPr txBox="1">
            <a:spLocks/>
          </p:cNvSpPr>
          <p:nvPr/>
        </p:nvSpPr>
        <p:spPr>
          <a:xfrm>
            <a:off x="729450" y="2571750"/>
            <a:ext cx="3842550" cy="1100711"/>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r>
              <a:rPr lang="en-US">
                <a:solidFill>
                  <a:schemeClr val="lt1"/>
                </a:solidFill>
              </a:rPr>
              <a:t>Final: ARG vs POR?</a:t>
            </a:r>
          </a:p>
        </p:txBody>
      </p:sp>
      <p:sp>
        <p:nvSpPr>
          <p:cNvPr id="4" name="Google Shape;308;p29">
            <a:extLst>
              <a:ext uri="{FF2B5EF4-FFF2-40B4-BE49-F238E27FC236}">
                <a16:creationId xmlns:a16="http://schemas.microsoft.com/office/drawing/2014/main" id="{A105B635-B731-A3D7-57F8-3FB6AADD54CF}"/>
              </a:ext>
            </a:extLst>
          </p:cNvPr>
          <p:cNvSpPr txBox="1">
            <a:spLocks/>
          </p:cNvSpPr>
          <p:nvPr/>
        </p:nvSpPr>
        <p:spPr>
          <a:xfrm>
            <a:off x="729450" y="3821051"/>
            <a:ext cx="3842550" cy="1100711"/>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800"/>
              <a:buFont typeface="Raleway"/>
              <a:buNone/>
              <a:defRPr sz="2800" b="1" i="0" u="none" strike="noStrike" cap="none">
                <a:solidFill>
                  <a:schemeClr val="dk2"/>
                </a:solidFill>
                <a:latin typeface="Raleway"/>
                <a:ea typeface="Raleway"/>
                <a:cs typeface="Raleway"/>
                <a:sym typeface="Raleway"/>
              </a:defRPr>
            </a:lvl9pPr>
          </a:lstStyle>
          <a:p>
            <a:r>
              <a:rPr lang="en-US">
                <a:solidFill>
                  <a:schemeClr val="lt1"/>
                </a:solidFill>
              </a:rPr>
              <a:t>Who do you think will win?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8"/>
                                        </p:tgtEl>
                                        <p:attrNameLst>
                                          <p:attrName>style.visibility</p:attrName>
                                        </p:attrNameLst>
                                      </p:cBhvr>
                                      <p:to>
                                        <p:strVal val="visible"/>
                                      </p:to>
                                    </p:set>
                                    <p:animEffect transition="in" filter="fade">
                                      <p:cBhvr>
                                        <p:cTn id="7" dur="500"/>
                                        <p:tgtEl>
                                          <p:spTgt spid="30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 grpId="0"/>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29"/>
          <p:cNvSpPr txBox="1"/>
          <p:nvPr/>
        </p:nvSpPr>
        <p:spPr>
          <a:xfrm>
            <a:off x="1041900" y="2077000"/>
            <a:ext cx="7063800" cy="21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lt1"/>
              </a:solidFill>
              <a:latin typeface="Lato"/>
              <a:ea typeface="Lato"/>
              <a:cs typeface="Lato"/>
              <a:sym typeface="Lato"/>
            </a:endParaRPr>
          </a:p>
        </p:txBody>
      </p:sp>
      <p:sp>
        <p:nvSpPr>
          <p:cNvPr id="308" name="Google Shape;308;p29"/>
          <p:cNvSpPr txBox="1">
            <a:spLocks noGrp="1"/>
          </p:cNvSpPr>
          <p:nvPr>
            <p:ph type="ctrTitle" idx="4294967295"/>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4800">
                <a:solidFill>
                  <a:schemeClr val="lt1"/>
                </a:solidFill>
              </a:rPr>
              <a:t>Thank you</a:t>
            </a:r>
            <a:endParaRPr>
              <a:solidFill>
                <a:schemeClr val="lt1"/>
              </a:solidFill>
            </a:endParaRPr>
          </a:p>
        </p:txBody>
      </p:sp>
      <p:sp>
        <p:nvSpPr>
          <p:cNvPr id="2" name="Slide Number Placeholder 1">
            <a:extLst>
              <a:ext uri="{FF2B5EF4-FFF2-40B4-BE49-F238E27FC236}">
                <a16:creationId xmlns:a16="http://schemas.microsoft.com/office/drawing/2014/main" id="{87A304F7-ABE0-DF01-098B-7E96A44E68EB}"/>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24</a:t>
            </a:fld>
            <a:endParaRPr lang="en-GB"/>
          </a:p>
        </p:txBody>
      </p:sp>
    </p:spTree>
    <p:extLst>
      <p:ext uri="{BB962C8B-B14F-4D97-AF65-F5344CB8AC3E}">
        <p14:creationId xmlns:p14="http://schemas.microsoft.com/office/powerpoint/2010/main" val="228659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4" name="Google Shape;254;p26"/>
          <p:cNvSpPr/>
          <p:nvPr/>
        </p:nvSpPr>
        <p:spPr>
          <a:xfrm>
            <a:off x="749772" y="2181153"/>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256" name="Google Shape;256;p26"/>
          <p:cNvSpPr txBox="1">
            <a:spLocks noGrp="1"/>
          </p:cNvSpPr>
          <p:nvPr>
            <p:ph type="body" idx="1"/>
          </p:nvPr>
        </p:nvSpPr>
        <p:spPr>
          <a:xfrm>
            <a:off x="1241164" y="2062095"/>
            <a:ext cx="3125700" cy="5352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GB" sz="1800">
                <a:solidFill>
                  <a:schemeClr val="lt1"/>
                </a:solidFill>
                <a:latin typeface="Lato Black"/>
                <a:ea typeface="Lato Black"/>
                <a:cs typeface="Lato Black"/>
                <a:sym typeface="Lato Black"/>
              </a:rPr>
              <a:t>Spark</a:t>
            </a:r>
            <a:endParaRPr sz="1800">
              <a:solidFill>
                <a:schemeClr val="lt1"/>
              </a:solidFill>
              <a:latin typeface="Lato Black"/>
              <a:ea typeface="Lato Black"/>
              <a:cs typeface="Lato Black"/>
              <a:sym typeface="Lato Black"/>
            </a:endParaRPr>
          </a:p>
        </p:txBody>
      </p:sp>
      <p:sp>
        <p:nvSpPr>
          <p:cNvPr id="257" name="Google Shape;257;p26"/>
          <p:cNvSpPr txBox="1">
            <a:spLocks noGrp="1"/>
          </p:cNvSpPr>
          <p:nvPr>
            <p:ph type="body" idx="1"/>
          </p:nvPr>
        </p:nvSpPr>
        <p:spPr>
          <a:xfrm>
            <a:off x="1241155" y="2398970"/>
            <a:ext cx="3125700" cy="1160400"/>
          </a:xfrm>
          <a:prstGeom prst="rect">
            <a:avLst/>
          </a:prstGeom>
        </p:spPr>
        <p:txBody>
          <a:bodyPr spcFirstLastPara="1" wrap="square" lIns="91425" tIns="91425" rIns="91425" bIns="91425" anchor="t" anchorCtr="0">
            <a:noAutofit/>
          </a:bodyPr>
          <a:lstStyle/>
          <a:p>
            <a:pPr marL="0" indent="0">
              <a:spcAft>
                <a:spcPts val="1200"/>
              </a:spcAft>
              <a:buNone/>
            </a:pPr>
            <a:r>
              <a:rPr lang="en-GB" sz="1200">
                <a:solidFill>
                  <a:schemeClr val="lt1"/>
                </a:solidFill>
              </a:rPr>
              <a:t>We used spark to process the data which we will take from the HDFS. And </a:t>
            </a:r>
            <a:r>
              <a:rPr lang="en-GB" sz="1200" err="1">
                <a:solidFill>
                  <a:schemeClr val="lt1"/>
                </a:solidFill>
              </a:rPr>
              <a:t>pyspark</a:t>
            </a:r>
            <a:r>
              <a:rPr lang="en-GB" sz="1200">
                <a:solidFill>
                  <a:schemeClr val="lt1"/>
                </a:solidFill>
              </a:rPr>
              <a:t> for further processing the data</a:t>
            </a:r>
          </a:p>
        </p:txBody>
      </p:sp>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49" y="1166250"/>
            <a:ext cx="7686891"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3200">
                <a:solidFill>
                  <a:srgbClr val="FFFFFF"/>
                </a:solidFill>
                <a:latin typeface="Raleway"/>
                <a:ea typeface="Raleway"/>
                <a:cs typeface="Raleway"/>
                <a:sym typeface="Raleway"/>
              </a:rPr>
              <a:t>Data Pre-processing</a:t>
            </a:r>
          </a:p>
          <a:p>
            <a:pPr>
              <a:buSzPts val="990"/>
            </a:pPr>
            <a:endParaRPr lang="en-GB" sz="2840">
              <a:solidFill>
                <a:schemeClr val="lt1"/>
              </a:solidFill>
            </a:endParaRPr>
          </a:p>
        </p:txBody>
      </p:sp>
      <p:sp>
        <p:nvSpPr>
          <p:cNvPr id="2" name="Slide Number Placeholder 1">
            <a:extLst>
              <a:ext uri="{FF2B5EF4-FFF2-40B4-BE49-F238E27FC236}">
                <a16:creationId xmlns:a16="http://schemas.microsoft.com/office/drawing/2014/main" id="{2B2C60A0-38BB-8FAE-0D7F-CCCD06FB4B5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25</a:t>
            </a:fld>
            <a:endParaRPr lang="en-GB"/>
          </a:p>
        </p:txBody>
      </p:sp>
      <p:pic>
        <p:nvPicPr>
          <p:cNvPr id="3" name="Picture 4" descr="A picture containing text, clipart&#10;&#10;Description automatically generated">
            <a:extLst>
              <a:ext uri="{FF2B5EF4-FFF2-40B4-BE49-F238E27FC236}">
                <a16:creationId xmlns:a16="http://schemas.microsoft.com/office/drawing/2014/main" id="{F7EF6921-712B-541A-A4CF-D3EAF4EE2328}"/>
              </a:ext>
            </a:extLst>
          </p:cNvPr>
          <p:cNvPicPr>
            <a:picLocks noChangeAspect="1"/>
          </p:cNvPicPr>
          <p:nvPr/>
        </p:nvPicPr>
        <p:blipFill>
          <a:blip r:embed="rId3"/>
          <a:stretch>
            <a:fillRect/>
          </a:stretch>
        </p:blipFill>
        <p:spPr>
          <a:xfrm>
            <a:off x="5818239" y="2182194"/>
            <a:ext cx="1922821" cy="1000338"/>
          </a:xfrm>
          <a:prstGeom prst="rect">
            <a:avLst/>
          </a:prstGeom>
        </p:spPr>
      </p:pic>
    </p:spTree>
    <p:extLst>
      <p:ext uri="{BB962C8B-B14F-4D97-AF65-F5344CB8AC3E}">
        <p14:creationId xmlns:p14="http://schemas.microsoft.com/office/powerpoint/2010/main" val="68734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500"/>
                                        <p:tgtEl>
                                          <p:spTgt spid="25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6">
                                            <p:txEl>
                                              <p:pRg st="0" end="0"/>
                                            </p:txEl>
                                          </p:spTgt>
                                        </p:tgtEl>
                                        <p:attrNameLst>
                                          <p:attrName>style.visibility</p:attrName>
                                        </p:attrNameLst>
                                      </p:cBhvr>
                                      <p:to>
                                        <p:strVal val="visible"/>
                                      </p:to>
                                    </p:set>
                                    <p:animEffect transition="in" filter="fade">
                                      <p:cBhvr>
                                        <p:cTn id="10" dur="500"/>
                                        <p:tgtEl>
                                          <p:spTgt spid="25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7">
                                            <p:txEl>
                                              <p:pRg st="0" end="0"/>
                                            </p:txEl>
                                          </p:spTgt>
                                        </p:tgtEl>
                                        <p:attrNameLst>
                                          <p:attrName>style.visibility</p:attrName>
                                        </p:attrNameLst>
                                      </p:cBhvr>
                                      <p:to>
                                        <p:strVal val="visible"/>
                                      </p:to>
                                    </p:set>
                                    <p:animEffect transition="in" filter="fade">
                                      <p:cBhvr>
                                        <p:cTn id="13" dur="500"/>
                                        <p:tgtEl>
                                          <p:spTgt spid="2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0" animBg="1"/>
      <p:bldP spid="256" grpId="0" build="p"/>
      <p:bldP spid="257"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2" name="Google Shape;252;p26"/>
          <p:cNvSpPr/>
          <p:nvPr/>
        </p:nvSpPr>
        <p:spPr>
          <a:xfrm>
            <a:off x="727650"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3" name="Google Shape;253;p26"/>
          <p:cNvSpPr txBox="1">
            <a:spLocks noGrp="1"/>
          </p:cNvSpPr>
          <p:nvPr>
            <p:ph type="body" idx="1"/>
          </p:nvPr>
        </p:nvSpPr>
        <p:spPr>
          <a:xfrm>
            <a:off x="1220775" y="2086588"/>
            <a:ext cx="3125700" cy="5352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GB" sz="1800">
                <a:solidFill>
                  <a:schemeClr val="lt1"/>
                </a:solidFill>
                <a:latin typeface="Lato Black"/>
                <a:ea typeface="Lato Black"/>
                <a:cs typeface="Lato Black"/>
              </a:rPr>
              <a:t>Hadoop</a:t>
            </a:r>
          </a:p>
        </p:txBody>
      </p:sp>
      <p:sp>
        <p:nvSpPr>
          <p:cNvPr id="255" name="Google Shape;255;p26"/>
          <p:cNvSpPr txBox="1">
            <a:spLocks noGrp="1"/>
          </p:cNvSpPr>
          <p:nvPr>
            <p:ph type="body" idx="1"/>
          </p:nvPr>
        </p:nvSpPr>
        <p:spPr>
          <a:xfrm>
            <a:off x="1220766" y="2423463"/>
            <a:ext cx="3125700" cy="1160400"/>
          </a:xfrm>
          <a:prstGeom prst="rect">
            <a:avLst/>
          </a:prstGeom>
        </p:spPr>
        <p:txBody>
          <a:bodyPr spcFirstLastPara="1" wrap="square" lIns="91425" tIns="91425" rIns="91425" bIns="91425" anchor="t" anchorCtr="0">
            <a:normAutofit/>
          </a:bodyPr>
          <a:lstStyle/>
          <a:p>
            <a:pPr marL="0" indent="0">
              <a:spcAft>
                <a:spcPts val="1200"/>
              </a:spcAft>
              <a:buNone/>
            </a:pPr>
            <a:r>
              <a:rPr lang="en-GB" sz="1200">
                <a:solidFill>
                  <a:schemeClr val="lt1"/>
                </a:solidFill>
              </a:rPr>
              <a:t>We will store the data at the Hadoop cluster. That will replicate the data into multiple </a:t>
            </a:r>
            <a:r>
              <a:rPr lang="en-GB" sz="1200" err="1">
                <a:solidFill>
                  <a:schemeClr val="lt1"/>
                </a:solidFill>
              </a:rPr>
              <a:t>datanodes</a:t>
            </a:r>
            <a:r>
              <a:rPr lang="en-GB" sz="1200">
                <a:solidFill>
                  <a:schemeClr val="lt1"/>
                </a:solidFill>
              </a:rPr>
              <a:t>.</a:t>
            </a:r>
          </a:p>
        </p:txBody>
      </p:sp>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49" y="1166250"/>
            <a:ext cx="7686891"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3200">
                <a:solidFill>
                  <a:srgbClr val="FFFFFF"/>
                </a:solidFill>
                <a:latin typeface="Raleway"/>
                <a:ea typeface="Raleway"/>
                <a:cs typeface="Raleway"/>
                <a:sym typeface="Raleway"/>
              </a:rPr>
              <a:t>Data Pre-processing</a:t>
            </a:r>
          </a:p>
          <a:p>
            <a:pPr>
              <a:buSzPts val="990"/>
            </a:pPr>
            <a:endParaRPr lang="en-GB" sz="2840">
              <a:solidFill>
                <a:schemeClr val="lt1"/>
              </a:solidFill>
            </a:endParaRPr>
          </a:p>
        </p:txBody>
      </p:sp>
      <p:sp>
        <p:nvSpPr>
          <p:cNvPr id="2" name="Slide Number Placeholder 1">
            <a:extLst>
              <a:ext uri="{FF2B5EF4-FFF2-40B4-BE49-F238E27FC236}">
                <a16:creationId xmlns:a16="http://schemas.microsoft.com/office/drawing/2014/main" id="{2B2C60A0-38BB-8FAE-0D7F-CCCD06FB4B5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26</a:t>
            </a:fld>
            <a:endParaRPr lang="en-GB"/>
          </a:p>
        </p:txBody>
      </p:sp>
      <p:pic>
        <p:nvPicPr>
          <p:cNvPr id="3" name="Picture 4" descr="Text, logo&#10;&#10;Description automatically generated">
            <a:extLst>
              <a:ext uri="{FF2B5EF4-FFF2-40B4-BE49-F238E27FC236}">
                <a16:creationId xmlns:a16="http://schemas.microsoft.com/office/drawing/2014/main" id="{0A2D84CC-0E3C-4A60-D65A-2ED529B828A4}"/>
              </a:ext>
            </a:extLst>
          </p:cNvPr>
          <p:cNvPicPr>
            <a:picLocks noChangeAspect="1"/>
          </p:cNvPicPr>
          <p:nvPr/>
        </p:nvPicPr>
        <p:blipFill>
          <a:blip r:embed="rId3"/>
          <a:stretch>
            <a:fillRect/>
          </a:stretch>
        </p:blipFill>
        <p:spPr>
          <a:xfrm>
            <a:off x="5396593" y="2388870"/>
            <a:ext cx="2743200" cy="822960"/>
          </a:xfrm>
          <a:prstGeom prst="rect">
            <a:avLst/>
          </a:prstGeom>
        </p:spPr>
      </p:pic>
    </p:spTree>
    <p:extLst>
      <p:ext uri="{BB962C8B-B14F-4D97-AF65-F5344CB8AC3E}">
        <p14:creationId xmlns:p14="http://schemas.microsoft.com/office/powerpoint/2010/main" val="651169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
                                            <p:txEl>
                                              <p:pRg st="0" end="0"/>
                                            </p:txEl>
                                          </p:spTgt>
                                        </p:tgtEl>
                                        <p:attrNameLst>
                                          <p:attrName>style.visibility</p:attrName>
                                        </p:attrNameLst>
                                      </p:cBhvr>
                                      <p:to>
                                        <p:strVal val="visible"/>
                                      </p:to>
                                    </p:set>
                                    <p:animEffect transition="in" filter="fade">
                                      <p:cBhvr>
                                        <p:cTn id="10" dur="500"/>
                                        <p:tgtEl>
                                          <p:spTgt spid="25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5">
                                            <p:txEl>
                                              <p:pRg st="0" end="0"/>
                                            </p:txEl>
                                          </p:spTgt>
                                        </p:tgtEl>
                                        <p:attrNameLst>
                                          <p:attrName>style.visibility</p:attrName>
                                        </p:attrNameLst>
                                      </p:cBhvr>
                                      <p:to>
                                        <p:strVal val="visible"/>
                                      </p:to>
                                    </p:set>
                                    <p:animEffect transition="in" filter="fade">
                                      <p:cBhvr>
                                        <p:cTn id="13" dur="500"/>
                                        <p:tgtEl>
                                          <p:spTgt spid="2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3" grpId="0" build="p"/>
      <p:bldP spid="25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97"/>
        <p:cNvGrpSpPr/>
        <p:nvPr/>
      </p:nvGrpSpPr>
      <p:grpSpPr>
        <a:xfrm>
          <a:off x="0" y="0"/>
          <a:ext cx="0" cy="0"/>
          <a:chOff x="0" y="0"/>
          <a:chExt cx="0" cy="0"/>
        </a:xfrm>
      </p:grpSpPr>
      <p:sp>
        <p:nvSpPr>
          <p:cNvPr id="198" name="Google Shape;198;p24"/>
          <p:cNvSpPr txBox="1">
            <a:spLocks noGrp="1"/>
          </p:cNvSpPr>
          <p:nvPr>
            <p:ph type="title"/>
          </p:nvPr>
        </p:nvSpPr>
        <p:spPr>
          <a:xfrm>
            <a:off x="729450" y="1166250"/>
            <a:ext cx="3743100" cy="535200"/>
          </a:xfrm>
          <a:prstGeom prst="rect">
            <a:avLst/>
          </a:prstGeom>
        </p:spPr>
        <p:txBody>
          <a:bodyPr spcFirstLastPara="1" wrap="square" lIns="91425" tIns="91425" rIns="91425" bIns="91425" anchor="t" anchorCtr="0">
            <a:noAutofit/>
          </a:bodyPr>
          <a:lstStyle/>
          <a:p>
            <a:pPr>
              <a:buSzPts val="990"/>
            </a:pPr>
            <a:r>
              <a:rPr lang="en-IN" sz="2800">
                <a:solidFill>
                  <a:srgbClr val="FFFFFF"/>
                </a:solidFill>
                <a:latin typeface="Raleway"/>
                <a:ea typeface="Raleway"/>
                <a:cs typeface="Raleway"/>
                <a:sym typeface="Raleway"/>
              </a:rPr>
              <a:t>Overview of work done</a:t>
            </a:r>
            <a:endParaRPr lang="en-IN" sz="2800">
              <a:solidFill>
                <a:schemeClr val="lt1"/>
              </a:solidFill>
            </a:endParaRPr>
          </a:p>
        </p:txBody>
      </p:sp>
      <p:grpSp>
        <p:nvGrpSpPr>
          <p:cNvPr id="199" name="Google Shape;199;p24"/>
          <p:cNvGrpSpPr/>
          <p:nvPr/>
        </p:nvGrpSpPr>
        <p:grpSpPr>
          <a:xfrm>
            <a:off x="-121587" y="2183425"/>
            <a:ext cx="2878775" cy="1289700"/>
            <a:chOff x="201938" y="2111125"/>
            <a:chExt cx="2878775" cy="1289700"/>
          </a:xfrm>
        </p:grpSpPr>
        <p:sp>
          <p:nvSpPr>
            <p:cNvPr id="200" name="Google Shape;200;p24"/>
            <p:cNvSpPr txBox="1"/>
            <p:nvPr/>
          </p:nvSpPr>
          <p:spPr>
            <a:xfrm>
              <a:off x="201938" y="2111125"/>
              <a:ext cx="2124000" cy="1289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1200" b="1">
                  <a:solidFill>
                    <a:schemeClr val="lt1"/>
                  </a:solidFill>
                  <a:latin typeface="Roboto"/>
                  <a:ea typeface="Roboto"/>
                  <a:cs typeface="Roboto"/>
                  <a:sym typeface="Roboto"/>
                </a:rPr>
                <a:t>Twitter Features</a:t>
              </a:r>
              <a:endParaRPr sz="1200" b="1">
                <a:solidFill>
                  <a:schemeClr val="lt1"/>
                </a:solidFill>
                <a:latin typeface="Roboto"/>
                <a:ea typeface="Roboto"/>
                <a:cs typeface="Roboto"/>
                <a:sym typeface="Roboto"/>
              </a:endParaRPr>
            </a:p>
            <a:p>
              <a:pPr marL="457200" lvl="0" indent="0" algn="r" rtl="0">
                <a:spcBef>
                  <a:spcPts val="0"/>
                </a:spcBef>
                <a:spcAft>
                  <a:spcPts val="1600"/>
                </a:spcAft>
                <a:buNone/>
              </a:pPr>
              <a:r>
                <a:rPr lang="en-GB" sz="800">
                  <a:solidFill>
                    <a:schemeClr val="lt1"/>
                  </a:solidFill>
                  <a:latin typeface="Roboto"/>
                  <a:ea typeface="Roboto"/>
                  <a:cs typeface="Roboto"/>
                  <a:sym typeface="Roboto"/>
                </a:rPr>
                <a:t>Twitter is a big source of data containing many features which is useful for Visualizing and Sentiment Analysis</a:t>
              </a:r>
              <a:endParaRPr sz="800">
                <a:solidFill>
                  <a:schemeClr val="lt1"/>
                </a:solidFill>
                <a:latin typeface="Roboto"/>
                <a:ea typeface="Roboto"/>
                <a:cs typeface="Roboto"/>
                <a:sym typeface="Roboto"/>
              </a:endParaRPr>
            </a:p>
          </p:txBody>
        </p:sp>
        <p:cxnSp>
          <p:nvCxnSpPr>
            <p:cNvPr id="201" name="Google Shape;201;p24"/>
            <p:cNvCxnSpPr/>
            <p:nvPr/>
          </p:nvCxnSpPr>
          <p:spPr>
            <a:xfrm rot="10800000">
              <a:off x="2447113" y="2462075"/>
              <a:ext cx="633600" cy="0"/>
            </a:xfrm>
            <a:prstGeom prst="straightConnector1">
              <a:avLst/>
            </a:prstGeom>
            <a:noFill/>
            <a:ln w="9525" cap="flat" cmpd="sng">
              <a:solidFill>
                <a:srgbClr val="249C90"/>
              </a:solidFill>
              <a:prstDash val="solid"/>
              <a:round/>
              <a:headEnd type="none" w="sm" len="sm"/>
              <a:tailEnd type="oval" w="med" len="med"/>
            </a:ln>
          </p:spPr>
        </p:cxnSp>
      </p:grpSp>
      <p:grpSp>
        <p:nvGrpSpPr>
          <p:cNvPr id="202" name="Google Shape;202;p24"/>
          <p:cNvGrpSpPr/>
          <p:nvPr/>
        </p:nvGrpSpPr>
        <p:grpSpPr>
          <a:xfrm>
            <a:off x="4188738" y="1554700"/>
            <a:ext cx="3732225" cy="1289700"/>
            <a:chOff x="4886338" y="1267325"/>
            <a:chExt cx="3732225" cy="1289700"/>
          </a:xfrm>
        </p:grpSpPr>
        <p:sp>
          <p:nvSpPr>
            <p:cNvPr id="203" name="Google Shape;203;p24"/>
            <p:cNvSpPr txBox="1"/>
            <p:nvPr/>
          </p:nvSpPr>
          <p:spPr>
            <a:xfrm>
              <a:off x="6494563" y="1267325"/>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lt1"/>
                  </a:solidFill>
                  <a:latin typeface="Roboto"/>
                  <a:ea typeface="Roboto"/>
                  <a:cs typeface="Roboto"/>
                  <a:sym typeface="Roboto"/>
                </a:rPr>
                <a:t>Sample Twitter Dataset</a:t>
              </a:r>
              <a:endParaRPr sz="1200" b="1">
                <a:solidFill>
                  <a:schemeClr val="lt1"/>
                </a:solidFill>
                <a:latin typeface="Roboto"/>
                <a:ea typeface="Roboto"/>
                <a:cs typeface="Roboto"/>
                <a:sym typeface="Roboto"/>
              </a:endParaRPr>
            </a:p>
            <a:p>
              <a:pPr marL="0" lvl="0" indent="0" algn="l" rtl="0">
                <a:spcBef>
                  <a:spcPts val="0"/>
                </a:spcBef>
                <a:spcAft>
                  <a:spcPts val="1600"/>
                </a:spcAft>
                <a:buNone/>
              </a:pPr>
              <a:r>
                <a:rPr lang="en-GB" sz="800">
                  <a:solidFill>
                    <a:schemeClr val="lt1"/>
                  </a:solidFill>
                  <a:latin typeface="Roboto"/>
                  <a:ea typeface="Roboto"/>
                  <a:cs typeface="Roboto"/>
                  <a:sym typeface="Roboto"/>
                </a:rPr>
                <a:t>Our dataset will consist of features like date, location, </a:t>
              </a:r>
              <a:r>
                <a:rPr lang="en-GB" sz="800" err="1">
                  <a:solidFill>
                    <a:schemeClr val="lt1"/>
                  </a:solidFill>
                  <a:latin typeface="Roboto"/>
                  <a:ea typeface="Roboto"/>
                  <a:cs typeface="Roboto"/>
                  <a:sym typeface="Roboto"/>
                </a:rPr>
                <a:t>url</a:t>
              </a:r>
              <a:r>
                <a:rPr lang="en-GB" sz="800">
                  <a:solidFill>
                    <a:schemeClr val="lt1"/>
                  </a:solidFill>
                  <a:latin typeface="Roboto"/>
                  <a:ea typeface="Roboto"/>
                  <a:cs typeface="Roboto"/>
                  <a:sym typeface="Roboto"/>
                </a:rPr>
                <a:t>, text, etc. which are relevant for visualization and sentiment analysis</a:t>
              </a:r>
              <a:endParaRPr sz="1200" b="1">
                <a:solidFill>
                  <a:schemeClr val="lt1"/>
                </a:solidFill>
                <a:latin typeface="Roboto"/>
                <a:ea typeface="Roboto"/>
                <a:cs typeface="Roboto"/>
                <a:sym typeface="Roboto"/>
              </a:endParaRPr>
            </a:p>
          </p:txBody>
        </p:sp>
        <p:cxnSp>
          <p:nvCxnSpPr>
            <p:cNvPr id="204" name="Google Shape;204;p24"/>
            <p:cNvCxnSpPr/>
            <p:nvPr/>
          </p:nvCxnSpPr>
          <p:spPr>
            <a:xfrm>
              <a:off x="4886338" y="1575525"/>
              <a:ext cx="1286700" cy="0"/>
            </a:xfrm>
            <a:prstGeom prst="straightConnector1">
              <a:avLst/>
            </a:prstGeom>
            <a:noFill/>
            <a:ln w="9525" cap="flat" cmpd="sng">
              <a:solidFill>
                <a:srgbClr val="155B54"/>
              </a:solidFill>
              <a:prstDash val="solid"/>
              <a:round/>
              <a:headEnd type="none" w="sm" len="sm"/>
              <a:tailEnd type="oval" w="med" len="med"/>
            </a:ln>
          </p:spPr>
        </p:cxnSp>
      </p:grpSp>
      <p:grpSp>
        <p:nvGrpSpPr>
          <p:cNvPr id="205" name="Google Shape;205;p24"/>
          <p:cNvGrpSpPr/>
          <p:nvPr/>
        </p:nvGrpSpPr>
        <p:grpSpPr>
          <a:xfrm>
            <a:off x="4128788" y="3853800"/>
            <a:ext cx="3858838" cy="1289700"/>
            <a:chOff x="5209838" y="3361800"/>
            <a:chExt cx="3858838" cy="1289700"/>
          </a:xfrm>
        </p:grpSpPr>
        <p:sp>
          <p:nvSpPr>
            <p:cNvPr id="206" name="Google Shape;206;p24"/>
            <p:cNvSpPr txBox="1"/>
            <p:nvPr/>
          </p:nvSpPr>
          <p:spPr>
            <a:xfrm>
              <a:off x="6944675" y="3361800"/>
              <a:ext cx="2124000" cy="128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b="1">
                  <a:solidFill>
                    <a:schemeClr val="lt1"/>
                  </a:solidFill>
                  <a:latin typeface="Roboto"/>
                  <a:ea typeface="Roboto"/>
                  <a:cs typeface="Roboto"/>
                  <a:sym typeface="Roboto"/>
                </a:rPr>
                <a:t>Tweepy</a:t>
              </a:r>
              <a:endParaRPr sz="1200" b="1">
                <a:solidFill>
                  <a:schemeClr val="lt1"/>
                </a:solidFill>
                <a:latin typeface="Roboto"/>
                <a:ea typeface="Roboto"/>
                <a:cs typeface="Roboto"/>
                <a:sym typeface="Roboto"/>
              </a:endParaRPr>
            </a:p>
            <a:p>
              <a:pPr marL="0" lvl="0" indent="0" algn="l" rtl="0">
                <a:spcBef>
                  <a:spcPts val="0"/>
                </a:spcBef>
                <a:spcAft>
                  <a:spcPts val="1600"/>
                </a:spcAft>
                <a:buNone/>
              </a:pPr>
              <a:r>
                <a:rPr lang="en-GB" sz="800">
                  <a:solidFill>
                    <a:schemeClr val="lt1"/>
                  </a:solidFill>
                  <a:latin typeface="Roboto"/>
                  <a:ea typeface="Roboto"/>
                  <a:cs typeface="Roboto"/>
                  <a:sym typeface="Roboto"/>
                </a:rPr>
                <a:t>Tweepy twitter API to collect tweet data trending hashtags: #FIFAWorldCup, #Qatar2022, #WorldcupQatar2022, etc</a:t>
              </a:r>
              <a:endParaRPr sz="800">
                <a:solidFill>
                  <a:schemeClr val="lt1"/>
                </a:solidFill>
                <a:latin typeface="Roboto"/>
                <a:ea typeface="Roboto"/>
                <a:cs typeface="Roboto"/>
                <a:sym typeface="Roboto"/>
              </a:endParaRPr>
            </a:p>
          </p:txBody>
        </p:sp>
        <p:cxnSp>
          <p:nvCxnSpPr>
            <p:cNvPr id="207" name="Google Shape;207;p24"/>
            <p:cNvCxnSpPr/>
            <p:nvPr/>
          </p:nvCxnSpPr>
          <p:spPr>
            <a:xfrm>
              <a:off x="5209838" y="3648300"/>
              <a:ext cx="1286700" cy="0"/>
            </a:xfrm>
            <a:prstGeom prst="straightConnector1">
              <a:avLst/>
            </a:prstGeom>
            <a:noFill/>
            <a:ln w="9525" cap="flat" cmpd="sng">
              <a:solidFill>
                <a:srgbClr val="1D7E74"/>
              </a:solidFill>
              <a:prstDash val="solid"/>
              <a:round/>
              <a:headEnd type="none" w="sm" len="sm"/>
              <a:tailEnd type="oval" w="med" len="med"/>
            </a:ln>
          </p:spPr>
        </p:cxnSp>
      </p:grpSp>
      <p:grpSp>
        <p:nvGrpSpPr>
          <p:cNvPr id="208" name="Google Shape;208;p24"/>
          <p:cNvGrpSpPr/>
          <p:nvPr/>
        </p:nvGrpSpPr>
        <p:grpSpPr>
          <a:xfrm>
            <a:off x="2048788" y="1015838"/>
            <a:ext cx="3814835" cy="3790597"/>
            <a:chOff x="2662213" y="676344"/>
            <a:chExt cx="3814835" cy="3790597"/>
          </a:xfrm>
        </p:grpSpPr>
        <p:sp>
          <p:nvSpPr>
            <p:cNvPr id="209" name="Google Shape;209;p24"/>
            <p:cNvSpPr/>
            <p:nvPr/>
          </p:nvSpPr>
          <p:spPr>
            <a:xfrm rot="3600185">
              <a:off x="3169983" y="1184511"/>
              <a:ext cx="2774659" cy="2774659"/>
            </a:xfrm>
            <a:prstGeom prst="blockArc">
              <a:avLst>
                <a:gd name="adj1" fmla="val 12622480"/>
                <a:gd name="adj2" fmla="val 19781569"/>
                <a:gd name="adj3" fmla="val 20773"/>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p:nvPr/>
          </p:nvSpPr>
          <p:spPr>
            <a:xfrm rot="10800000">
              <a:off x="3183490" y="1163229"/>
              <a:ext cx="2774700" cy="2774700"/>
            </a:xfrm>
            <a:prstGeom prst="blockArc">
              <a:avLst>
                <a:gd name="adj1" fmla="val 12622480"/>
                <a:gd name="adj2" fmla="val 19662822"/>
                <a:gd name="adj3" fmla="val 20729"/>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4"/>
            <p:cNvSpPr/>
            <p:nvPr/>
          </p:nvSpPr>
          <p:spPr>
            <a:xfrm rot="-3600185">
              <a:off x="3194618" y="1184114"/>
              <a:ext cx="2774659" cy="2774659"/>
            </a:xfrm>
            <a:prstGeom prst="blockArc">
              <a:avLst>
                <a:gd name="adj1" fmla="val 12622480"/>
                <a:gd name="adj2" fmla="val 19703271"/>
                <a:gd name="adj3" fmla="val 20851"/>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24"/>
            <p:cNvGrpSpPr/>
            <p:nvPr/>
          </p:nvGrpSpPr>
          <p:grpSpPr>
            <a:xfrm rot="-7200165">
              <a:off x="3337679" y="2826785"/>
              <a:ext cx="585011" cy="585536"/>
              <a:chOff x="1967628" y="812211"/>
              <a:chExt cx="588000" cy="588000"/>
            </a:xfrm>
          </p:grpSpPr>
          <p:sp>
            <p:nvSpPr>
              <p:cNvPr id="213" name="Google Shape;213;p24"/>
              <p:cNvSpPr/>
              <p:nvPr/>
            </p:nvSpPr>
            <p:spPr>
              <a:xfrm rot="39023">
                <a:off x="1970909" y="815492"/>
                <a:ext cx="581437" cy="581437"/>
              </a:xfrm>
              <a:prstGeom prst="pie">
                <a:avLst>
                  <a:gd name="adj1" fmla="val 6190354"/>
                  <a:gd name="adj2" fmla="val 14996165"/>
                </a:avLst>
              </a:prstGeom>
              <a:solidFill>
                <a:srgbClr val="249C9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4"/>
              <p:cNvSpPr/>
              <p:nvPr/>
            </p:nvSpPr>
            <p:spPr>
              <a:xfrm rot="10800000">
                <a:off x="1970875" y="815525"/>
                <a:ext cx="581400" cy="581400"/>
              </a:xfrm>
              <a:prstGeom prst="pie">
                <a:avLst>
                  <a:gd name="adj1" fmla="val 4028252"/>
                  <a:gd name="adj2" fmla="val 17183677"/>
                </a:avLst>
              </a:prstGeom>
              <a:solidFill>
                <a:srgbClr val="249C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4"/>
            <p:cNvGrpSpPr/>
            <p:nvPr/>
          </p:nvGrpSpPr>
          <p:grpSpPr>
            <a:xfrm>
              <a:off x="4264097" y="1180331"/>
              <a:ext cx="585001" cy="585530"/>
              <a:chOff x="1970048" y="811613"/>
              <a:chExt cx="588000" cy="588000"/>
            </a:xfrm>
          </p:grpSpPr>
          <p:sp>
            <p:nvSpPr>
              <p:cNvPr id="216" name="Google Shape;216;p24"/>
              <p:cNvSpPr/>
              <p:nvPr/>
            </p:nvSpPr>
            <p:spPr>
              <a:xfrm rot="39023">
                <a:off x="1973329" y="814894"/>
                <a:ext cx="581437" cy="581437"/>
              </a:xfrm>
              <a:prstGeom prst="pie">
                <a:avLst>
                  <a:gd name="adj1" fmla="val 6190354"/>
                  <a:gd name="adj2" fmla="val 14996165"/>
                </a:avLst>
              </a:prstGeom>
              <a:solidFill>
                <a:srgbClr val="155B5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4"/>
              <p:cNvSpPr/>
              <p:nvPr/>
            </p:nvSpPr>
            <p:spPr>
              <a:xfrm rot="10800000">
                <a:off x="1973295" y="814927"/>
                <a:ext cx="581400" cy="581400"/>
              </a:xfrm>
              <a:prstGeom prst="pie">
                <a:avLst>
                  <a:gd name="adj1" fmla="val 4028252"/>
                  <a:gd name="adj2" fmla="val 17183677"/>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24"/>
            <p:cNvGrpSpPr/>
            <p:nvPr/>
          </p:nvGrpSpPr>
          <p:grpSpPr>
            <a:xfrm rot="7200165">
              <a:off x="5229930" y="2804716"/>
              <a:ext cx="585011" cy="585536"/>
              <a:chOff x="1977085" y="811649"/>
              <a:chExt cx="588000" cy="588000"/>
            </a:xfrm>
          </p:grpSpPr>
          <p:sp>
            <p:nvSpPr>
              <p:cNvPr id="219" name="Google Shape;219;p24"/>
              <p:cNvSpPr/>
              <p:nvPr/>
            </p:nvSpPr>
            <p:spPr>
              <a:xfrm rot="39023">
                <a:off x="1980366" y="814930"/>
                <a:ext cx="581437" cy="581437"/>
              </a:xfrm>
              <a:prstGeom prst="pie">
                <a:avLst>
                  <a:gd name="adj1" fmla="val 6190354"/>
                  <a:gd name="adj2" fmla="val 14996165"/>
                </a:avLst>
              </a:prstGeom>
              <a:solidFill>
                <a:srgbClr val="1D7E74"/>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4"/>
              <p:cNvSpPr/>
              <p:nvPr/>
            </p:nvSpPr>
            <p:spPr>
              <a:xfrm rot="10800000">
                <a:off x="1980332" y="814963"/>
                <a:ext cx="581400" cy="581400"/>
              </a:xfrm>
              <a:prstGeom prst="pie">
                <a:avLst>
                  <a:gd name="adj1" fmla="val 4028252"/>
                  <a:gd name="adj2" fmla="val 17183677"/>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4"/>
            <p:cNvSpPr txBox="1"/>
            <p:nvPr/>
          </p:nvSpPr>
          <p:spPr>
            <a:xfrm>
              <a:off x="4334550" y="1255312"/>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03 </a:t>
              </a:r>
              <a:endParaRPr sz="1600" b="1">
                <a:solidFill>
                  <a:srgbClr val="FFFFFF"/>
                </a:solidFill>
                <a:latin typeface="Roboto"/>
                <a:ea typeface="Roboto"/>
                <a:cs typeface="Roboto"/>
                <a:sym typeface="Roboto"/>
              </a:endParaRPr>
            </a:p>
          </p:txBody>
        </p:sp>
        <p:sp>
          <p:nvSpPr>
            <p:cNvPr id="222" name="Google Shape;222;p24"/>
            <p:cNvSpPr txBox="1"/>
            <p:nvPr/>
          </p:nvSpPr>
          <p:spPr>
            <a:xfrm>
              <a:off x="3375648" y="2887440"/>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01 </a:t>
              </a:r>
              <a:endParaRPr sz="1600" b="1">
                <a:solidFill>
                  <a:srgbClr val="FFFFFF"/>
                </a:solidFill>
                <a:latin typeface="Roboto"/>
                <a:ea typeface="Roboto"/>
                <a:cs typeface="Roboto"/>
                <a:sym typeface="Roboto"/>
              </a:endParaRPr>
            </a:p>
          </p:txBody>
        </p:sp>
        <p:sp>
          <p:nvSpPr>
            <p:cNvPr id="223" name="Google Shape;223;p24"/>
            <p:cNvSpPr txBox="1"/>
            <p:nvPr/>
          </p:nvSpPr>
          <p:spPr>
            <a:xfrm>
              <a:off x="5281877" y="2857865"/>
              <a:ext cx="509100" cy="267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600" b="1">
                  <a:solidFill>
                    <a:srgbClr val="FFFFFF"/>
                  </a:solidFill>
                  <a:latin typeface="Roboto"/>
                  <a:ea typeface="Roboto"/>
                  <a:cs typeface="Roboto"/>
                  <a:sym typeface="Roboto"/>
                </a:rPr>
                <a:t>02 </a:t>
              </a:r>
              <a:endParaRPr sz="1600" b="1">
                <a:solidFill>
                  <a:srgbClr val="FFFFFF"/>
                </a:solidFill>
                <a:latin typeface="Roboto"/>
                <a:ea typeface="Roboto"/>
                <a:cs typeface="Roboto"/>
                <a:sym typeface="Roboto"/>
              </a:endParaRPr>
            </a:p>
          </p:txBody>
        </p:sp>
      </p:grpSp>
      <p:pic>
        <p:nvPicPr>
          <p:cNvPr id="224" name="Google Shape;224;p24"/>
          <p:cNvPicPr preferRelativeResize="0"/>
          <p:nvPr/>
        </p:nvPicPr>
        <p:blipFill>
          <a:blip r:embed="rId3">
            <a:alphaModFix/>
          </a:blip>
          <a:stretch>
            <a:fillRect/>
          </a:stretch>
        </p:blipFill>
        <p:spPr>
          <a:xfrm>
            <a:off x="4399996" y="4294950"/>
            <a:ext cx="1237200" cy="695949"/>
          </a:xfrm>
          <a:prstGeom prst="rect">
            <a:avLst/>
          </a:prstGeom>
          <a:noFill/>
          <a:ln>
            <a:noFill/>
          </a:ln>
        </p:spPr>
      </p:pic>
      <p:pic>
        <p:nvPicPr>
          <p:cNvPr id="225" name="Google Shape;225;p24"/>
          <p:cNvPicPr preferRelativeResize="0"/>
          <p:nvPr/>
        </p:nvPicPr>
        <p:blipFill rotWithShape="1">
          <a:blip r:embed="rId4">
            <a:alphaModFix/>
          </a:blip>
          <a:srcRect r="13141"/>
          <a:stretch/>
        </p:blipFill>
        <p:spPr>
          <a:xfrm>
            <a:off x="5366000" y="2526600"/>
            <a:ext cx="3724736" cy="1237200"/>
          </a:xfrm>
          <a:prstGeom prst="rect">
            <a:avLst/>
          </a:prstGeom>
          <a:noFill/>
          <a:ln>
            <a:noFill/>
          </a:ln>
        </p:spPr>
      </p:pic>
      <p:pic>
        <p:nvPicPr>
          <p:cNvPr id="226" name="Google Shape;226;p24"/>
          <p:cNvPicPr preferRelativeResize="0"/>
          <p:nvPr/>
        </p:nvPicPr>
        <p:blipFill>
          <a:blip r:embed="rId5">
            <a:alphaModFix/>
          </a:blip>
          <a:stretch>
            <a:fillRect/>
          </a:stretch>
        </p:blipFill>
        <p:spPr>
          <a:xfrm>
            <a:off x="590825" y="3166375"/>
            <a:ext cx="1237201" cy="1237201"/>
          </a:xfrm>
          <a:prstGeom prst="rect">
            <a:avLst/>
          </a:prstGeom>
          <a:noFill/>
          <a:ln>
            <a:noFill/>
          </a:ln>
        </p:spPr>
      </p:pic>
      <p:sp>
        <p:nvSpPr>
          <p:cNvPr id="2" name="Slide Number Placeholder 1">
            <a:extLst>
              <a:ext uri="{FF2B5EF4-FFF2-40B4-BE49-F238E27FC236}">
                <a16:creationId xmlns:a16="http://schemas.microsoft.com/office/drawing/2014/main" id="{DDBE183A-68E2-E1E6-4A7C-2719548A7E37}"/>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27</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500"/>
                                        <p:tgtEl>
                                          <p:spTgt spid="226"/>
                                        </p:tgtEl>
                                      </p:cBhvr>
                                    </p:animEffect>
                                  </p:childTnLst>
                                </p:cTn>
                              </p:par>
                              <p:par>
                                <p:cTn id="8" presetID="10" presetClass="entr" presetSubtype="0"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500"/>
                                        <p:tgtEl>
                                          <p:spTgt spid="1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4"/>
                                        </p:tgtEl>
                                        <p:attrNameLst>
                                          <p:attrName>style.visibility</p:attrName>
                                        </p:attrNameLst>
                                      </p:cBhvr>
                                      <p:to>
                                        <p:strVal val="visible"/>
                                      </p:to>
                                    </p:set>
                                    <p:animEffect transition="in" filter="fade">
                                      <p:cBhvr>
                                        <p:cTn id="15" dur="500"/>
                                        <p:tgtEl>
                                          <p:spTgt spid="224"/>
                                        </p:tgtEl>
                                      </p:cBhvr>
                                    </p:animEffect>
                                  </p:childTnLst>
                                </p:cTn>
                              </p:par>
                              <p:par>
                                <p:cTn id="16" presetID="10" presetClass="entr" presetSubtype="0" fill="hold" nodeType="withEffect">
                                  <p:stCondLst>
                                    <p:cond delay="0"/>
                                  </p:stCondLst>
                                  <p:childTnLst>
                                    <p:set>
                                      <p:cBhvr>
                                        <p:cTn id="17" dur="1" fill="hold">
                                          <p:stCondLst>
                                            <p:cond delay="0"/>
                                          </p:stCondLst>
                                        </p:cTn>
                                        <p:tgtEl>
                                          <p:spTgt spid="205"/>
                                        </p:tgtEl>
                                        <p:attrNameLst>
                                          <p:attrName>style.visibility</p:attrName>
                                        </p:attrNameLst>
                                      </p:cBhvr>
                                      <p:to>
                                        <p:strVal val="visible"/>
                                      </p:to>
                                    </p:set>
                                    <p:animEffect transition="in" filter="fade">
                                      <p:cBhvr>
                                        <p:cTn id="18" dur="500"/>
                                        <p:tgtEl>
                                          <p:spTgt spid="20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2"/>
                                        </p:tgtEl>
                                        <p:attrNameLst>
                                          <p:attrName>style.visibility</p:attrName>
                                        </p:attrNameLst>
                                      </p:cBhvr>
                                      <p:to>
                                        <p:strVal val="visible"/>
                                      </p:to>
                                    </p:set>
                                    <p:animEffect transition="in" filter="fade">
                                      <p:cBhvr>
                                        <p:cTn id="23" dur="500"/>
                                        <p:tgtEl>
                                          <p:spTgt spid="202"/>
                                        </p:tgtEl>
                                      </p:cBhvr>
                                    </p:animEffect>
                                  </p:childTnLst>
                                </p:cTn>
                              </p:par>
                              <p:par>
                                <p:cTn id="24" presetID="10" presetClass="entr" presetSubtype="0" fill="hold" nodeType="withEffect">
                                  <p:stCondLst>
                                    <p:cond delay="0"/>
                                  </p:stCondLst>
                                  <p:childTnLst>
                                    <p:set>
                                      <p:cBhvr>
                                        <p:cTn id="25" dur="1" fill="hold">
                                          <p:stCondLst>
                                            <p:cond delay="0"/>
                                          </p:stCondLst>
                                        </p:cTn>
                                        <p:tgtEl>
                                          <p:spTgt spid="225"/>
                                        </p:tgtEl>
                                        <p:attrNameLst>
                                          <p:attrName>style.visibility</p:attrName>
                                        </p:attrNameLst>
                                      </p:cBhvr>
                                      <p:to>
                                        <p:strVal val="visible"/>
                                      </p:to>
                                    </p:set>
                                    <p:animEffect transition="in" filter="fade">
                                      <p:cBhvr>
                                        <p:cTn id="26"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312"/>
        <p:cNvGrpSpPr/>
        <p:nvPr/>
      </p:nvGrpSpPr>
      <p:grpSpPr>
        <a:xfrm>
          <a:off x="0" y="0"/>
          <a:ext cx="0" cy="0"/>
          <a:chOff x="0" y="0"/>
          <a:chExt cx="0" cy="0"/>
        </a:xfrm>
      </p:grpSpPr>
      <p:sp>
        <p:nvSpPr>
          <p:cNvPr id="313" name="Google Shape;313;p30"/>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840">
                <a:solidFill>
                  <a:schemeClr val="lt1"/>
                </a:solidFill>
              </a:rPr>
              <a:t>References</a:t>
            </a:r>
            <a:endParaRPr sz="2840">
              <a:solidFill>
                <a:schemeClr val="lt1"/>
              </a:solidFill>
            </a:endParaRPr>
          </a:p>
        </p:txBody>
      </p:sp>
      <p:sp>
        <p:nvSpPr>
          <p:cNvPr id="314" name="Google Shape;314;p30"/>
          <p:cNvSpPr txBox="1"/>
          <p:nvPr/>
        </p:nvSpPr>
        <p:spPr>
          <a:xfrm>
            <a:off x="729450" y="1853850"/>
            <a:ext cx="7688700" cy="278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a:solidFill>
                  <a:schemeClr val="lt1"/>
                </a:solidFill>
                <a:latin typeface="Lato"/>
                <a:ea typeface="Lato"/>
                <a:cs typeface="Lato"/>
                <a:sym typeface="Lato"/>
              </a:rPr>
              <a:t>[1] Most Popular Sport by Country 2022. Retrieved October 25, 2022 from https://worldpopulationreview.com/country-rankings/most-popular-sport-by-country</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[2] FIFA Financial Report 2018. Retrieved October 25, 2022 from https://digitalhub.fifa.com/m/337fab75839abc76/original/xzshsoe2ayttyquuxhq0-pdf.pdf</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[3] How Twitter is counting down to the World Cup. Retrieved October 25, 2022 from https://marketing.twitter.com/en_gb/insights/how-twitter-is-counting-down-to-the-world-cup</a:t>
            </a:r>
            <a:endParaRPr sz="800">
              <a:solidFill>
                <a:schemeClr val="lt1"/>
              </a:solidFill>
              <a:latin typeface="Lato"/>
              <a:ea typeface="Lato"/>
              <a:cs typeface="Lato"/>
              <a:sym typeface="Lato"/>
            </a:endParaRPr>
          </a:p>
          <a:p>
            <a:r>
              <a:rPr lang="en-GB" sz="800">
                <a:solidFill>
                  <a:schemeClr val="lt1"/>
                </a:solidFill>
                <a:latin typeface="Lato"/>
                <a:ea typeface="Lato"/>
                <a:cs typeface="Lato"/>
                <a:sym typeface="Lato"/>
              </a:rPr>
              <a:t>[4] Lucas GM, Gratch J, </a:t>
            </a:r>
            <a:r>
              <a:rPr lang="en-GB" sz="800" err="1">
                <a:solidFill>
                  <a:schemeClr val="lt1"/>
                </a:solidFill>
                <a:latin typeface="Lato"/>
                <a:ea typeface="Lato"/>
                <a:cs typeface="Lato"/>
                <a:sym typeface="Lato"/>
              </a:rPr>
              <a:t>Malandrakis</a:t>
            </a:r>
            <a:r>
              <a:rPr lang="en-GB" sz="800">
                <a:solidFill>
                  <a:schemeClr val="lt1"/>
                </a:solidFill>
                <a:latin typeface="Lato"/>
                <a:ea typeface="Lato"/>
                <a:cs typeface="Lato"/>
                <a:sym typeface="Lato"/>
              </a:rPr>
              <a:t> N, Szablowski E, Fessler E, Nichols J. GOAALLL!: Using sentiment in the world cup to explore theories of emotion. Image and Vision </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Computing. 2017 Sep 1;65:58-65. DOI: https://doi.org/10.1016/j.imavis.2017.01.006</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[5] 4 Benefits of Twitter Sentiment Analysis for Your Business | Scraping . Retrieved October 25, 2022 from https://scrapingrobot.com/blog/twitter-sentiment-analysis/</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[6] https://www.kaggle.com/datasets/rgupta09/world-cup-2018-tweets</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[7] Discover the 4 V. Retrieved October 25, 2022 from https://opensistemas.com/en/the-four-vs-of-big-data/</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[8] Taneja S, Taneja M. Big Data And Twitter. International Journal Of Research In Computer Applications And Robotics. Vol. 2014;2:144-50. ISSN: 2320-7345</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[9] Various ways to evaluate a machine learning model. Retrieved October 25, 2022 from https://towardsdatascience.com/various-ways-to-evaluate-a-machine-learning-models-performance-230449055f15</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[10] Insights. Retrieved October 25, 2022 from https://marketing.twitter.com/en/insights</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[11] White </a:t>
            </a:r>
            <a:r>
              <a:rPr lang="en-GB" sz="800" err="1">
                <a:solidFill>
                  <a:schemeClr val="lt1"/>
                </a:solidFill>
                <a:latin typeface="Lato"/>
                <a:ea typeface="Lato"/>
                <a:cs typeface="Lato"/>
                <a:sym typeface="Lato"/>
              </a:rPr>
              <a:t>Fifa</a:t>
            </a:r>
            <a:r>
              <a:rPr lang="en-GB" sz="800">
                <a:solidFill>
                  <a:schemeClr val="lt1"/>
                </a:solidFill>
                <a:latin typeface="Lato"/>
                <a:ea typeface="Lato"/>
                <a:cs typeface="Lato"/>
                <a:sym typeface="Lato"/>
              </a:rPr>
              <a:t> World Cup 2022 Logo Wallpaper. Retrieved October 25, 2022 from https://wallpapers.com/wallpapers/white-fifa-world-cup-2022-logo-wah9nrnsy9b12kf4.html</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[12] Tweepy – Real Python. Retrieved October 25, 2022 from https://realpython.com/twitter-bot-python-tweepy/</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[13] Beginners Guide to Data </a:t>
            </a:r>
            <a:r>
              <a:rPr lang="en-GB" sz="800" err="1">
                <a:solidFill>
                  <a:schemeClr val="lt1"/>
                </a:solidFill>
                <a:latin typeface="Lato"/>
                <a:ea typeface="Lato"/>
                <a:cs typeface="Lato"/>
                <a:sym typeface="Lato"/>
              </a:rPr>
              <a:t>Preprocessing</a:t>
            </a:r>
            <a:r>
              <a:rPr lang="en-GB" sz="800">
                <a:solidFill>
                  <a:schemeClr val="lt1"/>
                </a:solidFill>
                <a:latin typeface="Lato"/>
                <a:ea typeface="Lato"/>
                <a:cs typeface="Lato"/>
                <a:sym typeface="Lato"/>
              </a:rPr>
              <a:t> in Machine Learning. Retrieved June 15, 2020 from https://thelastbyteblog.wordpress.com/2020/06/15/beginners-guide-to-data-preprocessing-in-machine-learning/</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[14] Sentiment Analysis. Retrieved from https://dribbble.com/shots/4226968-Sentiment-Analysis</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[15] World Happiness Dashboard in Tableau. Retrieved Jan 29, 2021 from https://towardsdatascience.com/world-happiness-dashboard-in-tableau-4dc504212288</a:t>
            </a:r>
            <a:endParaRPr sz="800">
              <a:solidFill>
                <a:schemeClr val="lt1"/>
              </a:solidFill>
              <a:latin typeface="Lato"/>
              <a:ea typeface="Lato"/>
              <a:cs typeface="Lato"/>
              <a:sym typeface="Lato"/>
            </a:endParaRPr>
          </a:p>
          <a:p>
            <a:pPr marL="0" lvl="0" indent="0" algn="l" rtl="0">
              <a:spcBef>
                <a:spcPts val="0"/>
              </a:spcBef>
              <a:spcAft>
                <a:spcPts val="0"/>
              </a:spcAft>
              <a:buNone/>
            </a:pPr>
            <a:r>
              <a:rPr lang="en-GB" sz="800">
                <a:solidFill>
                  <a:schemeClr val="lt1"/>
                </a:solidFill>
                <a:latin typeface="Lato"/>
                <a:ea typeface="Lato"/>
                <a:cs typeface="Lato"/>
                <a:sym typeface="Lato"/>
              </a:rPr>
              <a:t>[16] Icon Logo, Twitter logo, Twitter logo, blue, social Media </a:t>
            </a:r>
            <a:r>
              <a:rPr lang="en-GB" sz="800" err="1">
                <a:solidFill>
                  <a:schemeClr val="lt1"/>
                </a:solidFill>
                <a:latin typeface="Lato"/>
                <a:ea typeface="Lato"/>
                <a:cs typeface="Lato"/>
                <a:sym typeface="Lato"/>
              </a:rPr>
              <a:t>png</a:t>
            </a:r>
            <a:r>
              <a:rPr lang="en-GB" sz="800">
                <a:solidFill>
                  <a:schemeClr val="lt1"/>
                </a:solidFill>
                <a:latin typeface="Lato"/>
                <a:ea typeface="Lato"/>
                <a:cs typeface="Lato"/>
                <a:sym typeface="Lato"/>
              </a:rPr>
              <a:t> | </a:t>
            </a:r>
            <a:r>
              <a:rPr lang="en-GB" sz="800" err="1">
                <a:solidFill>
                  <a:schemeClr val="lt1"/>
                </a:solidFill>
                <a:latin typeface="Lato"/>
                <a:ea typeface="Lato"/>
                <a:cs typeface="Lato"/>
                <a:sym typeface="Lato"/>
              </a:rPr>
              <a:t>PNGEgg</a:t>
            </a:r>
            <a:r>
              <a:rPr lang="en-GB" sz="800">
                <a:solidFill>
                  <a:schemeClr val="lt1"/>
                </a:solidFill>
                <a:latin typeface="Lato"/>
                <a:ea typeface="Lato"/>
                <a:cs typeface="Lato"/>
                <a:sym typeface="Lato"/>
              </a:rPr>
              <a:t>. Retrieved October 25, 2022 from </a:t>
            </a:r>
            <a:r>
              <a:rPr lang="en-GB" sz="800">
                <a:solidFill>
                  <a:schemeClr val="lt1"/>
                </a:solidFill>
                <a:latin typeface="Lato"/>
                <a:ea typeface="Lato"/>
                <a:cs typeface="Lato"/>
                <a:sym typeface="Lato"/>
                <a:hlinkClick r:id="rId3">
                  <a:extLst>
                    <a:ext uri="{A12FA001-AC4F-418D-AE19-62706E023703}">
                      <ahyp:hlinkClr xmlns:ahyp="http://schemas.microsoft.com/office/drawing/2018/hyperlinkcolor" val="tx"/>
                    </a:ext>
                  </a:extLst>
                </a:hlinkClick>
              </a:rPr>
              <a:t>https://www.pngegg.com/en/png-bbtjg</a:t>
            </a:r>
            <a:endParaRPr lang="en-GB" sz="800">
              <a:solidFill>
                <a:schemeClr val="lt1"/>
              </a:solidFill>
              <a:latin typeface="Lato"/>
              <a:ea typeface="Lato"/>
              <a:cs typeface="Lato"/>
            </a:endParaRPr>
          </a:p>
          <a:p>
            <a:r>
              <a:rPr lang="en-GB" sz="800">
                <a:solidFill>
                  <a:schemeClr val="lt1"/>
                </a:solidFill>
                <a:latin typeface="Lato"/>
                <a:ea typeface="Lato"/>
                <a:cs typeface="Lato"/>
              </a:rPr>
              <a:t>[17] Pipeline image from </a:t>
            </a:r>
            <a:r>
              <a:rPr lang="en-GB" sz="800">
                <a:solidFill>
                  <a:schemeClr val="bg1"/>
                </a:solidFill>
                <a:ea typeface="Lato"/>
              </a:rPr>
              <a:t>https://spark.apache.org/docs/latest/ml-pipeline.html</a:t>
            </a:r>
            <a:endParaRPr lang="en-GB" sz="800">
              <a:solidFill>
                <a:schemeClr val="bg1"/>
              </a:solidFill>
              <a:latin typeface="Lato"/>
              <a:ea typeface="Lato"/>
              <a:cs typeface="Lato"/>
            </a:endParaRPr>
          </a:p>
        </p:txBody>
      </p:sp>
      <p:sp>
        <p:nvSpPr>
          <p:cNvPr id="2" name="Slide Number Placeholder 1">
            <a:extLst>
              <a:ext uri="{FF2B5EF4-FFF2-40B4-BE49-F238E27FC236}">
                <a16:creationId xmlns:a16="http://schemas.microsoft.com/office/drawing/2014/main" id="{6BC4BBF2-8B12-AF9E-C3FF-5E9A4058BBC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28</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sp>
        <p:nvSpPr>
          <p:cNvPr id="252" name="Google Shape;252;p26"/>
          <p:cNvSpPr/>
          <p:nvPr/>
        </p:nvSpPr>
        <p:spPr>
          <a:xfrm>
            <a:off x="727650"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253" name="Google Shape;253;p26"/>
          <p:cNvSpPr txBox="1">
            <a:spLocks noGrp="1"/>
          </p:cNvSpPr>
          <p:nvPr>
            <p:ph type="body" idx="1"/>
          </p:nvPr>
        </p:nvSpPr>
        <p:spPr>
          <a:xfrm>
            <a:off x="1220775" y="2086588"/>
            <a:ext cx="3125700" cy="5352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GB" sz="1800">
                <a:solidFill>
                  <a:schemeClr val="lt1"/>
                </a:solidFill>
                <a:latin typeface="Lato Black"/>
                <a:ea typeface="Lato Black"/>
                <a:cs typeface="Lato Black"/>
              </a:rPr>
              <a:t>Data Cleaning</a:t>
            </a:r>
          </a:p>
        </p:txBody>
      </p:sp>
      <p:sp>
        <p:nvSpPr>
          <p:cNvPr id="255" name="Google Shape;255;p26"/>
          <p:cNvSpPr txBox="1">
            <a:spLocks noGrp="1"/>
          </p:cNvSpPr>
          <p:nvPr>
            <p:ph type="body" idx="1"/>
          </p:nvPr>
        </p:nvSpPr>
        <p:spPr>
          <a:xfrm>
            <a:off x="1220766" y="2423463"/>
            <a:ext cx="3125700" cy="1160400"/>
          </a:xfrm>
          <a:prstGeom prst="rect">
            <a:avLst/>
          </a:prstGeom>
        </p:spPr>
        <p:txBody>
          <a:bodyPr spcFirstLastPara="1" wrap="square" lIns="91425" tIns="91425" rIns="91425" bIns="91425" anchor="t" anchorCtr="0">
            <a:normAutofit lnSpcReduction="10000"/>
          </a:bodyPr>
          <a:lstStyle/>
          <a:p>
            <a:pPr marL="0" indent="0">
              <a:spcAft>
                <a:spcPts val="1200"/>
              </a:spcAft>
              <a:buNone/>
            </a:pPr>
            <a:r>
              <a:rPr lang="en-GB" sz="1200">
                <a:solidFill>
                  <a:schemeClr val="lt1"/>
                </a:solidFill>
              </a:rPr>
              <a:t>Tweets of only English language are processed. Removing the Null values, Emoji, number and username from the content column of the data. </a:t>
            </a:r>
          </a:p>
        </p:txBody>
      </p:sp>
      <p:pic>
        <p:nvPicPr>
          <p:cNvPr id="258" name="Google Shape;258;p26"/>
          <p:cNvPicPr preferRelativeResize="0"/>
          <p:nvPr/>
        </p:nvPicPr>
        <p:blipFill rotWithShape="1">
          <a:blip r:embed="rId3">
            <a:alphaModFix/>
          </a:blip>
          <a:srcRect b="23640"/>
          <a:stretch/>
        </p:blipFill>
        <p:spPr>
          <a:xfrm>
            <a:off x="-39625" y="3816600"/>
            <a:ext cx="9226850" cy="1326900"/>
          </a:xfrm>
          <a:prstGeom prst="rect">
            <a:avLst/>
          </a:prstGeom>
          <a:noFill/>
          <a:ln>
            <a:noFill/>
          </a:ln>
        </p:spPr>
      </p:pic>
      <p:sp>
        <p:nvSpPr>
          <p:cNvPr id="4" name="Google Shape;198;p24">
            <a:extLst>
              <a:ext uri="{FF2B5EF4-FFF2-40B4-BE49-F238E27FC236}">
                <a16:creationId xmlns:a16="http://schemas.microsoft.com/office/drawing/2014/main" id="{33C39F26-827A-38C0-C60C-887C11A9D6BD}"/>
              </a:ext>
            </a:extLst>
          </p:cNvPr>
          <p:cNvSpPr txBox="1">
            <a:spLocks/>
          </p:cNvSpPr>
          <p:nvPr/>
        </p:nvSpPr>
        <p:spPr>
          <a:xfrm>
            <a:off x="729449" y="1166250"/>
            <a:ext cx="7686891"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3200">
                <a:solidFill>
                  <a:srgbClr val="FFFFFF"/>
                </a:solidFill>
                <a:latin typeface="Raleway"/>
                <a:ea typeface="Raleway"/>
                <a:cs typeface="Raleway"/>
                <a:sym typeface="Raleway"/>
              </a:rPr>
              <a:t>Data Pre-processing</a:t>
            </a:r>
          </a:p>
          <a:p>
            <a:pPr>
              <a:buSzPts val="990"/>
            </a:pPr>
            <a:endParaRPr lang="en-GB" sz="2840">
              <a:solidFill>
                <a:schemeClr val="lt1"/>
              </a:solidFill>
            </a:endParaRPr>
          </a:p>
        </p:txBody>
      </p:sp>
      <p:sp>
        <p:nvSpPr>
          <p:cNvPr id="2" name="Slide Number Placeholder 1">
            <a:extLst>
              <a:ext uri="{FF2B5EF4-FFF2-40B4-BE49-F238E27FC236}">
                <a16:creationId xmlns:a16="http://schemas.microsoft.com/office/drawing/2014/main" id="{2B2C60A0-38BB-8FAE-0D7F-CCCD06FB4B5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29</a:t>
            </a:fld>
            <a:endParaRPr lang="en-GB"/>
          </a:p>
        </p:txBody>
      </p:sp>
      <p:pic>
        <p:nvPicPr>
          <p:cNvPr id="3" name="Picture 4" descr="A picture containing graphical user interface&#10;&#10;Description automatically generated">
            <a:extLst>
              <a:ext uri="{FF2B5EF4-FFF2-40B4-BE49-F238E27FC236}">
                <a16:creationId xmlns:a16="http://schemas.microsoft.com/office/drawing/2014/main" id="{34E6BA6E-A44A-59E9-5455-75DFF36E87D7}"/>
              </a:ext>
            </a:extLst>
          </p:cNvPr>
          <p:cNvPicPr>
            <a:picLocks noChangeAspect="1"/>
          </p:cNvPicPr>
          <p:nvPr/>
        </p:nvPicPr>
        <p:blipFill>
          <a:blip r:embed="rId4"/>
          <a:stretch>
            <a:fillRect/>
          </a:stretch>
        </p:blipFill>
        <p:spPr>
          <a:xfrm>
            <a:off x="5938070" y="1195079"/>
            <a:ext cx="1738467" cy="1020408"/>
          </a:xfrm>
          <a:prstGeom prst="rect">
            <a:avLst/>
          </a:prstGeom>
        </p:spPr>
      </p:pic>
      <p:pic>
        <p:nvPicPr>
          <p:cNvPr id="5" name="Picture 5" descr="Text, whiteboard&#10;&#10;Description automatically generated">
            <a:extLst>
              <a:ext uri="{FF2B5EF4-FFF2-40B4-BE49-F238E27FC236}">
                <a16:creationId xmlns:a16="http://schemas.microsoft.com/office/drawing/2014/main" id="{268C4C70-29BC-6881-7DE5-E2CBD2158C14}"/>
              </a:ext>
            </a:extLst>
          </p:cNvPr>
          <p:cNvPicPr>
            <a:picLocks noChangeAspect="1"/>
          </p:cNvPicPr>
          <p:nvPr/>
        </p:nvPicPr>
        <p:blipFill>
          <a:blip r:embed="rId5"/>
          <a:stretch>
            <a:fillRect/>
          </a:stretch>
        </p:blipFill>
        <p:spPr>
          <a:xfrm>
            <a:off x="5549541" y="2621064"/>
            <a:ext cx="1381740" cy="924540"/>
          </a:xfrm>
          <a:prstGeom prst="rect">
            <a:avLst/>
          </a:prstGeom>
        </p:spPr>
      </p:pic>
    </p:spTree>
    <p:extLst>
      <p:ext uri="{BB962C8B-B14F-4D97-AF65-F5344CB8AC3E}">
        <p14:creationId xmlns:p14="http://schemas.microsoft.com/office/powerpoint/2010/main" val="3742847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2"/>
                                        </p:tgtEl>
                                        <p:attrNameLst>
                                          <p:attrName>style.visibility</p:attrName>
                                        </p:attrNameLst>
                                      </p:cBhvr>
                                      <p:to>
                                        <p:strVal val="visible"/>
                                      </p:to>
                                    </p:set>
                                    <p:animEffect transition="in" filter="fade">
                                      <p:cBhvr>
                                        <p:cTn id="7" dur="500"/>
                                        <p:tgtEl>
                                          <p:spTgt spid="2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3">
                                            <p:txEl>
                                              <p:pRg st="0" end="0"/>
                                            </p:txEl>
                                          </p:spTgt>
                                        </p:tgtEl>
                                        <p:attrNameLst>
                                          <p:attrName>style.visibility</p:attrName>
                                        </p:attrNameLst>
                                      </p:cBhvr>
                                      <p:to>
                                        <p:strVal val="visible"/>
                                      </p:to>
                                    </p:set>
                                    <p:animEffect transition="in" filter="fade">
                                      <p:cBhvr>
                                        <p:cTn id="10" dur="500"/>
                                        <p:tgtEl>
                                          <p:spTgt spid="25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5">
                                            <p:txEl>
                                              <p:pRg st="0" end="0"/>
                                            </p:txEl>
                                          </p:spTgt>
                                        </p:tgtEl>
                                        <p:attrNameLst>
                                          <p:attrName>style.visibility</p:attrName>
                                        </p:attrNameLst>
                                      </p:cBhvr>
                                      <p:to>
                                        <p:strVal val="visible"/>
                                      </p:to>
                                    </p:set>
                                    <p:animEffect transition="in" filter="fade">
                                      <p:cBhvr>
                                        <p:cTn id="13" dur="500"/>
                                        <p:tgtEl>
                                          <p:spTgt spid="2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 grpId="0" animBg="1"/>
      <p:bldP spid="253" grpId="0" build="p"/>
      <p:bldP spid="25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729450" y="1166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800">
                <a:solidFill>
                  <a:schemeClr val="lt1"/>
                </a:solidFill>
              </a:rPr>
              <a:t>Background &amp; Motivation</a:t>
            </a:r>
            <a:endParaRPr sz="2800">
              <a:solidFill>
                <a:schemeClr val="lt1"/>
              </a:solidFill>
            </a:endParaRPr>
          </a:p>
        </p:txBody>
      </p:sp>
      <p:pic>
        <p:nvPicPr>
          <p:cNvPr id="154" name="Google Shape;154;p20"/>
          <p:cNvPicPr preferRelativeResize="0"/>
          <p:nvPr/>
        </p:nvPicPr>
        <p:blipFill rotWithShape="1">
          <a:blip r:embed="rId3">
            <a:alphaModFix/>
          </a:blip>
          <a:srcRect b="23640"/>
          <a:stretch/>
        </p:blipFill>
        <p:spPr>
          <a:xfrm>
            <a:off x="-39625" y="3816600"/>
            <a:ext cx="9226850" cy="1326900"/>
          </a:xfrm>
          <a:prstGeom prst="rect">
            <a:avLst/>
          </a:prstGeom>
          <a:noFill/>
          <a:ln>
            <a:noFill/>
          </a:ln>
        </p:spPr>
      </p:pic>
      <p:sp>
        <p:nvSpPr>
          <p:cNvPr id="155" name="Google Shape;155;p20"/>
          <p:cNvSpPr/>
          <p:nvPr/>
        </p:nvSpPr>
        <p:spPr>
          <a:xfrm>
            <a:off x="506465" y="2009178"/>
            <a:ext cx="403643" cy="403643"/>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56" name="Google Shape;156;p20"/>
          <p:cNvSpPr txBox="1">
            <a:spLocks noGrp="1"/>
          </p:cNvSpPr>
          <p:nvPr>
            <p:ph type="body" idx="1"/>
          </p:nvPr>
        </p:nvSpPr>
        <p:spPr>
          <a:xfrm>
            <a:off x="910108" y="2004471"/>
            <a:ext cx="3502328" cy="1509108"/>
          </a:xfrm>
          <a:prstGeom prst="rect">
            <a:avLst/>
          </a:prstGeom>
        </p:spPr>
        <p:txBody>
          <a:bodyPr spcFirstLastPara="1" wrap="square" lIns="91425" tIns="91425" rIns="91425" bIns="91425" anchor="t" anchorCtr="0">
            <a:noAutofit/>
          </a:bodyPr>
          <a:lstStyle/>
          <a:p>
            <a:pPr marL="171450" lvl="0" indent="-171450" algn="l" rtl="0">
              <a:spcBef>
                <a:spcPts val="0"/>
              </a:spcBef>
              <a:spcAft>
                <a:spcPts val="1200"/>
              </a:spcAft>
              <a:buFont typeface="Wingdings" panose="05000000000000000000" pitchFamily="2" charset="2"/>
              <a:buChar char="Ø"/>
            </a:pPr>
            <a:r>
              <a:rPr lang="en-GB" sz="1000">
                <a:solidFill>
                  <a:schemeClr val="lt1"/>
                </a:solidFill>
              </a:rPr>
              <a:t>FIFA World Cup is the most viewed event with about </a:t>
            </a:r>
            <a:r>
              <a:rPr lang="en-GB" sz="1000" b="1">
                <a:solidFill>
                  <a:schemeClr val="lt1"/>
                </a:solidFill>
              </a:rPr>
              <a:t>3.5 billion </a:t>
            </a:r>
            <a:r>
              <a:rPr lang="en-GB" sz="1000">
                <a:solidFill>
                  <a:schemeClr val="lt1"/>
                </a:solidFill>
              </a:rPr>
              <a:t>followers worldwide and the 2018 FIFA World Cup generated more than </a:t>
            </a:r>
            <a:r>
              <a:rPr lang="en-GB" sz="1000" b="1">
                <a:solidFill>
                  <a:schemeClr val="lt1"/>
                </a:solidFill>
              </a:rPr>
              <a:t>5 billion</a:t>
            </a:r>
            <a:r>
              <a:rPr lang="en-GB" sz="1000">
                <a:solidFill>
                  <a:schemeClr val="lt1"/>
                </a:solidFill>
              </a:rPr>
              <a:t> USD of revenue in total</a:t>
            </a:r>
          </a:p>
          <a:p>
            <a:pPr marL="171450" indent="-171450">
              <a:spcAft>
                <a:spcPts val="1200"/>
              </a:spcAft>
              <a:buFont typeface="Wingdings" panose="05000000000000000000" pitchFamily="2" charset="2"/>
              <a:buChar char="Ø"/>
            </a:pPr>
            <a:r>
              <a:rPr lang="en-US" sz="1000">
                <a:solidFill>
                  <a:schemeClr val="lt1"/>
                </a:solidFill>
              </a:rPr>
              <a:t>Twitter conversations regarding the same keep growing with a total of </a:t>
            </a:r>
            <a:r>
              <a:rPr lang="en-US" sz="1000" b="1">
                <a:solidFill>
                  <a:schemeClr val="lt1"/>
                </a:solidFill>
              </a:rPr>
              <a:t>41 million </a:t>
            </a:r>
            <a:r>
              <a:rPr lang="en-US" sz="1000">
                <a:solidFill>
                  <a:schemeClr val="lt1"/>
                </a:solidFill>
              </a:rPr>
              <a:t>tweets related to soccer in UK alone, since the beginning of the year</a:t>
            </a:r>
          </a:p>
        </p:txBody>
      </p:sp>
      <p:sp>
        <p:nvSpPr>
          <p:cNvPr id="157" name="Google Shape;157;p20"/>
          <p:cNvSpPr/>
          <p:nvPr/>
        </p:nvSpPr>
        <p:spPr>
          <a:xfrm>
            <a:off x="4537660" y="2004471"/>
            <a:ext cx="403643" cy="403643"/>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158" name="Google Shape;158;p20"/>
          <p:cNvSpPr txBox="1">
            <a:spLocks noGrp="1"/>
          </p:cNvSpPr>
          <p:nvPr>
            <p:ph type="body" idx="1"/>
          </p:nvPr>
        </p:nvSpPr>
        <p:spPr>
          <a:xfrm>
            <a:off x="4941303" y="2004471"/>
            <a:ext cx="3476847" cy="1509108"/>
          </a:xfrm>
          <a:prstGeom prst="rect">
            <a:avLst/>
          </a:prstGeom>
        </p:spPr>
        <p:txBody>
          <a:bodyPr spcFirstLastPara="1" wrap="square" lIns="91425" tIns="91425" rIns="91425" bIns="91425" anchor="t" anchorCtr="0">
            <a:noAutofit/>
          </a:bodyPr>
          <a:lstStyle/>
          <a:p>
            <a:pPr marL="171450" lvl="0" indent="-171450">
              <a:spcAft>
                <a:spcPts val="1200"/>
              </a:spcAft>
              <a:buFont typeface="Wingdings" panose="05000000000000000000" pitchFamily="2" charset="2"/>
              <a:buChar char="Ø"/>
            </a:pPr>
            <a:r>
              <a:rPr lang="en-US" sz="1000">
                <a:solidFill>
                  <a:schemeClr val="lt1"/>
                </a:solidFill>
              </a:rPr>
              <a:t>Visualizing twitter data can benefit the marketers to analyze reports, interests, evaluate performance of strategies</a:t>
            </a:r>
          </a:p>
          <a:p>
            <a:pPr marL="171450" indent="-171450">
              <a:spcAft>
                <a:spcPts val="1200"/>
              </a:spcAft>
              <a:buFont typeface="Wingdings" panose="05000000000000000000" pitchFamily="2" charset="2"/>
              <a:buChar char="Ø"/>
            </a:pPr>
            <a:r>
              <a:rPr lang="en-US" sz="1000">
                <a:solidFill>
                  <a:schemeClr val="lt1"/>
                </a:solidFill>
              </a:rPr>
              <a:t>Sentiment analysis helps to find hidden patterns such as brand perception which is a massive factor for large businesses</a:t>
            </a:r>
          </a:p>
        </p:txBody>
      </p:sp>
      <p:pic>
        <p:nvPicPr>
          <p:cNvPr id="4" name="Picture 3" descr="Logo, company name">
            <a:extLst>
              <a:ext uri="{FF2B5EF4-FFF2-40B4-BE49-F238E27FC236}">
                <a16:creationId xmlns:a16="http://schemas.microsoft.com/office/drawing/2014/main" id="{E5085CAA-1C5A-83C1-4FFC-773A59DD2ABF}"/>
              </a:ext>
            </a:extLst>
          </p:cNvPr>
          <p:cNvPicPr>
            <a:picLocks noChangeAspect="1"/>
          </p:cNvPicPr>
          <p:nvPr/>
        </p:nvPicPr>
        <p:blipFill>
          <a:blip r:embed="rId4"/>
          <a:stretch>
            <a:fillRect/>
          </a:stretch>
        </p:blipFill>
        <p:spPr>
          <a:xfrm>
            <a:off x="9187225" y="3816600"/>
            <a:ext cx="1162343" cy="1302410"/>
          </a:xfrm>
          <a:prstGeom prst="rect">
            <a:avLst/>
          </a:prstGeom>
        </p:spPr>
      </p:pic>
      <p:sp>
        <p:nvSpPr>
          <p:cNvPr id="2" name="Slide Number Placeholder 1">
            <a:extLst>
              <a:ext uri="{FF2B5EF4-FFF2-40B4-BE49-F238E27FC236}">
                <a16:creationId xmlns:a16="http://schemas.microsoft.com/office/drawing/2014/main" id="{C1513BB0-FF50-5C49-7519-8F30B0C27CAD}"/>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3</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animEffect transition="in" filter="fade">
                                      <p:cBhvr>
                                        <p:cTn id="7" dur="500"/>
                                        <p:tgtEl>
                                          <p:spTgt spid="15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6">
                                            <p:txEl>
                                              <p:pRg st="1" end="1"/>
                                            </p:txEl>
                                          </p:spTgt>
                                        </p:tgtEl>
                                        <p:attrNameLst>
                                          <p:attrName>style.visibility</p:attrName>
                                        </p:attrNameLst>
                                      </p:cBhvr>
                                      <p:to>
                                        <p:strVal val="visible"/>
                                      </p:to>
                                    </p:set>
                                    <p:animEffect transition="in" filter="fade">
                                      <p:cBhvr>
                                        <p:cTn id="15" dur="500"/>
                                        <p:tgtEl>
                                          <p:spTgt spid="15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8">
                                            <p:txEl>
                                              <p:pRg st="0" end="0"/>
                                            </p:txEl>
                                          </p:spTgt>
                                        </p:tgtEl>
                                        <p:attrNameLst>
                                          <p:attrName>style.visibility</p:attrName>
                                        </p:attrNameLst>
                                      </p:cBhvr>
                                      <p:to>
                                        <p:strVal val="visible"/>
                                      </p:to>
                                    </p:set>
                                    <p:animEffect transition="in" filter="fade">
                                      <p:cBhvr>
                                        <p:cTn id="20" dur="500"/>
                                        <p:tgtEl>
                                          <p:spTgt spid="158">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fade">
                                      <p:cBhvr>
                                        <p:cTn id="23" dur="500"/>
                                        <p:tgtEl>
                                          <p:spTgt spid="1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8">
                                            <p:txEl>
                                              <p:pRg st="1" end="1"/>
                                            </p:txEl>
                                          </p:spTgt>
                                        </p:tgtEl>
                                        <p:attrNameLst>
                                          <p:attrName>style.visibility</p:attrName>
                                        </p:attrNameLst>
                                      </p:cBhvr>
                                      <p:to>
                                        <p:strVal val="visible"/>
                                      </p:to>
                                    </p:set>
                                    <p:animEffect transition="in" filter="fade">
                                      <p:cBhvr>
                                        <p:cTn id="28" dur="500"/>
                                        <p:tgtEl>
                                          <p:spTgt spid="1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P spid="156" grpId="0" uiExpand="1" build="p"/>
      <p:bldP spid="157" grpId="0" animBg="1"/>
      <p:bldP spid="158"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50"/>
        <p:cNvGrpSpPr/>
        <p:nvPr/>
      </p:nvGrpSpPr>
      <p:grpSpPr>
        <a:xfrm>
          <a:off x="0" y="0"/>
          <a:ext cx="0" cy="0"/>
          <a:chOff x="0" y="0"/>
          <a:chExt cx="0" cy="0"/>
        </a:xfrm>
      </p:grpSpPr>
      <p:pic>
        <p:nvPicPr>
          <p:cNvPr id="258" name="Google Shape;258;p26"/>
          <p:cNvPicPr preferRelativeResize="0"/>
          <p:nvPr/>
        </p:nvPicPr>
        <p:blipFill rotWithShape="1">
          <a:blip r:embed="rId3">
            <a:alphaModFix/>
          </a:blip>
          <a:srcRect b="23640"/>
          <a:stretch/>
        </p:blipFill>
        <p:spPr>
          <a:xfrm>
            <a:off x="-39625" y="3816600"/>
            <a:ext cx="9226850" cy="1326900"/>
          </a:xfrm>
          <a:prstGeom prst="rect">
            <a:avLst/>
          </a:prstGeom>
          <a:noFill/>
          <a:ln>
            <a:noFill/>
          </a:ln>
        </p:spPr>
      </p:pic>
      <p:sp>
        <p:nvSpPr>
          <p:cNvPr id="2" name="Slide Number Placeholder 1">
            <a:extLst>
              <a:ext uri="{FF2B5EF4-FFF2-40B4-BE49-F238E27FC236}">
                <a16:creationId xmlns:a16="http://schemas.microsoft.com/office/drawing/2014/main" id="{D77EEBE5-40A1-B4B3-1343-57E9B99ADE4E}"/>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30</a:t>
            </a:fld>
            <a:endParaRPr lang="en-GB"/>
          </a:p>
        </p:txBody>
      </p:sp>
      <p:sp>
        <p:nvSpPr>
          <p:cNvPr id="19" name="Google Shape;198;p24">
            <a:extLst>
              <a:ext uri="{FF2B5EF4-FFF2-40B4-BE49-F238E27FC236}">
                <a16:creationId xmlns:a16="http://schemas.microsoft.com/office/drawing/2014/main" id="{B21A4F75-F817-AD3F-7590-BFFFB29D7011}"/>
              </a:ext>
            </a:extLst>
          </p:cNvPr>
          <p:cNvSpPr txBox="1">
            <a:spLocks/>
          </p:cNvSpPr>
          <p:nvPr/>
        </p:nvSpPr>
        <p:spPr>
          <a:xfrm>
            <a:off x="729449" y="1166250"/>
            <a:ext cx="7686891"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3200">
                <a:solidFill>
                  <a:srgbClr val="FFFFFF"/>
                </a:solidFill>
                <a:latin typeface="Raleway"/>
                <a:ea typeface="Raleway"/>
                <a:cs typeface="Raleway"/>
                <a:sym typeface="Raleway"/>
              </a:rPr>
              <a:t>Data Pre-processing</a:t>
            </a:r>
          </a:p>
          <a:p>
            <a:pPr>
              <a:buSzPts val="990"/>
            </a:pPr>
            <a:endParaRPr lang="en-GB" sz="2840">
              <a:solidFill>
                <a:schemeClr val="lt1"/>
              </a:solidFill>
            </a:endParaRPr>
          </a:p>
        </p:txBody>
      </p:sp>
      <p:sp>
        <p:nvSpPr>
          <p:cNvPr id="21" name="Google Shape;252;p26">
            <a:extLst>
              <a:ext uri="{FF2B5EF4-FFF2-40B4-BE49-F238E27FC236}">
                <a16:creationId xmlns:a16="http://schemas.microsoft.com/office/drawing/2014/main" id="{4C533B7E-F5E5-7D55-56CB-ED5C21270005}"/>
              </a:ext>
            </a:extLst>
          </p:cNvPr>
          <p:cNvSpPr/>
          <p:nvPr/>
        </p:nvSpPr>
        <p:spPr>
          <a:xfrm>
            <a:off x="727650" y="2205646"/>
            <a:ext cx="362700" cy="3627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p>
        </p:txBody>
      </p:sp>
      <p:sp>
        <p:nvSpPr>
          <p:cNvPr id="23" name="Google Shape;253;p26">
            <a:extLst>
              <a:ext uri="{FF2B5EF4-FFF2-40B4-BE49-F238E27FC236}">
                <a16:creationId xmlns:a16="http://schemas.microsoft.com/office/drawing/2014/main" id="{3E2B8E91-AB4E-FF6C-020F-A170DE4645C9}"/>
              </a:ext>
            </a:extLst>
          </p:cNvPr>
          <p:cNvSpPr txBox="1">
            <a:spLocks noGrp="1"/>
          </p:cNvSpPr>
          <p:nvPr>
            <p:ph type="body" idx="1"/>
          </p:nvPr>
        </p:nvSpPr>
        <p:spPr>
          <a:xfrm>
            <a:off x="1220775" y="2086588"/>
            <a:ext cx="3125700" cy="535200"/>
          </a:xfrm>
          <a:prstGeom prst="rect">
            <a:avLst/>
          </a:prstGeom>
        </p:spPr>
        <p:txBody>
          <a:bodyPr spcFirstLastPara="1" wrap="square" lIns="91425" tIns="91425" rIns="91425" bIns="91425" anchor="t" anchorCtr="0">
            <a:normAutofit fontScale="70000" lnSpcReduction="20000"/>
          </a:bodyPr>
          <a:lstStyle/>
          <a:p>
            <a:pPr marL="0" indent="0">
              <a:spcAft>
                <a:spcPts val="1200"/>
              </a:spcAft>
              <a:buNone/>
            </a:pPr>
            <a:r>
              <a:rPr lang="en-GB" sz="1800">
                <a:solidFill>
                  <a:schemeClr val="lt1"/>
                </a:solidFill>
                <a:latin typeface="Lato Black"/>
                <a:ea typeface="Lato Black"/>
                <a:cs typeface="Lato Black"/>
              </a:rPr>
              <a:t>NLTK</a:t>
            </a:r>
          </a:p>
        </p:txBody>
      </p:sp>
      <p:sp>
        <p:nvSpPr>
          <p:cNvPr id="25" name="Google Shape;255;p26">
            <a:extLst>
              <a:ext uri="{FF2B5EF4-FFF2-40B4-BE49-F238E27FC236}">
                <a16:creationId xmlns:a16="http://schemas.microsoft.com/office/drawing/2014/main" id="{24B34AB0-49E2-66C2-D4F8-EAFB5264245C}"/>
              </a:ext>
            </a:extLst>
          </p:cNvPr>
          <p:cNvSpPr txBox="1">
            <a:spLocks/>
          </p:cNvSpPr>
          <p:nvPr/>
        </p:nvSpPr>
        <p:spPr>
          <a:xfrm>
            <a:off x="1220766" y="2423463"/>
            <a:ext cx="3125700" cy="1160400"/>
          </a:xfrm>
          <a:prstGeom prst="rect">
            <a:avLst/>
          </a:prstGeom>
          <a:noFill/>
          <a:ln>
            <a:noFill/>
          </a:ln>
        </p:spPr>
        <p:txBody>
          <a:bodyPr spcFirstLastPara="1" wrap="square" lIns="91425" tIns="91425" rIns="91425" bIns="91425" anchor="t" anchorCtr="0">
            <a:normAutofit lnSpcReduction="1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spcAft>
                <a:spcPts val="1200"/>
              </a:spcAft>
              <a:buNone/>
            </a:pPr>
            <a:r>
              <a:rPr lang="en-GB" sz="1200">
                <a:solidFill>
                  <a:schemeClr val="lt1"/>
                </a:solidFill>
              </a:rPr>
              <a:t>Using the inbuilt NLTK library functions we removed the stop words. And also, the lemmatization to make the model more accurate</a:t>
            </a:r>
          </a:p>
        </p:txBody>
      </p:sp>
      <p:pic>
        <p:nvPicPr>
          <p:cNvPr id="26" name="Picture 26" descr="A picture containing icon&#10;&#10;Description automatically generated">
            <a:extLst>
              <a:ext uri="{FF2B5EF4-FFF2-40B4-BE49-F238E27FC236}">
                <a16:creationId xmlns:a16="http://schemas.microsoft.com/office/drawing/2014/main" id="{A19EC1EA-1307-8FD0-AA1B-DADBE3CA2A3D}"/>
              </a:ext>
            </a:extLst>
          </p:cNvPr>
          <p:cNvPicPr>
            <a:picLocks noChangeAspect="1"/>
          </p:cNvPicPr>
          <p:nvPr/>
        </p:nvPicPr>
        <p:blipFill>
          <a:blip r:embed="rId4"/>
          <a:stretch>
            <a:fillRect/>
          </a:stretch>
        </p:blipFill>
        <p:spPr>
          <a:xfrm>
            <a:off x="5855109" y="1304179"/>
            <a:ext cx="2743200" cy="783771"/>
          </a:xfrm>
          <a:prstGeom prst="rect">
            <a:avLst/>
          </a:prstGeom>
        </p:spPr>
      </p:pic>
      <p:pic>
        <p:nvPicPr>
          <p:cNvPr id="27" name="Picture 27" descr="Graphical user interface&#10;&#10;Description automatically generated">
            <a:extLst>
              <a:ext uri="{FF2B5EF4-FFF2-40B4-BE49-F238E27FC236}">
                <a16:creationId xmlns:a16="http://schemas.microsoft.com/office/drawing/2014/main" id="{C98022D7-DE74-975A-B265-E2AC563F519F}"/>
              </a:ext>
            </a:extLst>
          </p:cNvPr>
          <p:cNvPicPr>
            <a:picLocks noChangeAspect="1"/>
          </p:cNvPicPr>
          <p:nvPr/>
        </p:nvPicPr>
        <p:blipFill rotWithShape="1">
          <a:blip r:embed="rId5"/>
          <a:srcRect t="11530" r="-337" b="699"/>
          <a:stretch/>
        </p:blipFill>
        <p:spPr>
          <a:xfrm>
            <a:off x="5080819" y="2528455"/>
            <a:ext cx="2752439" cy="115184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xEl>
                                              <p:pRg st="0" end="0"/>
                                            </p:txEl>
                                          </p:spTgt>
                                        </p:tgtEl>
                                        <p:attrNameLst>
                                          <p:attrName>style.visibility</p:attrName>
                                        </p:attrNameLst>
                                      </p:cBhvr>
                                      <p:to>
                                        <p:strVal val="visible"/>
                                      </p:to>
                                    </p:set>
                                    <p:animEffect transition="in" filter="fade">
                                      <p:cBhvr>
                                        <p:cTn id="10" dur="500"/>
                                        <p:tgtEl>
                                          <p:spTgt spid="2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0" end="0"/>
                                            </p:txEl>
                                          </p:spTgt>
                                        </p:tgtEl>
                                        <p:attrNameLst>
                                          <p:attrName>style.visibility</p:attrName>
                                        </p:attrNameLst>
                                      </p:cBhvr>
                                      <p:to>
                                        <p:strVal val="visible"/>
                                      </p:to>
                                    </p:set>
                                    <p:animEffect transition="in" filter="fade">
                                      <p:cBhvr>
                                        <p:cTn id="13"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build="p"/>
      <p:bldP spid="2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62"/>
        <p:cNvGrpSpPr/>
        <p:nvPr/>
      </p:nvGrpSpPr>
      <p:grpSpPr>
        <a:xfrm>
          <a:off x="0" y="0"/>
          <a:ext cx="0" cy="0"/>
          <a:chOff x="0" y="0"/>
          <a:chExt cx="0" cy="0"/>
        </a:xfrm>
      </p:grpSpPr>
      <p:sp>
        <p:nvSpPr>
          <p:cNvPr id="163" name="Google Shape;163;p21"/>
          <p:cNvSpPr txBox="1">
            <a:spLocks noGrp="1"/>
          </p:cNvSpPr>
          <p:nvPr>
            <p:ph type="title"/>
          </p:nvPr>
        </p:nvSpPr>
        <p:spPr>
          <a:xfrm>
            <a:off x="729450" y="11662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GB" sz="2840">
                <a:solidFill>
                  <a:schemeClr val="lt1"/>
                </a:solidFill>
              </a:rPr>
              <a:t>Motivation</a:t>
            </a:r>
            <a:endParaRPr sz="2840">
              <a:solidFill>
                <a:schemeClr val="lt1"/>
              </a:solidFill>
            </a:endParaRPr>
          </a:p>
        </p:txBody>
      </p:sp>
      <p:pic>
        <p:nvPicPr>
          <p:cNvPr id="164" name="Google Shape;164;p21"/>
          <p:cNvPicPr preferRelativeResize="0"/>
          <p:nvPr/>
        </p:nvPicPr>
        <p:blipFill rotWithShape="1">
          <a:blip r:embed="rId3">
            <a:alphaModFix/>
          </a:blip>
          <a:srcRect b="23640"/>
          <a:stretch/>
        </p:blipFill>
        <p:spPr>
          <a:xfrm>
            <a:off x="-39625" y="3816600"/>
            <a:ext cx="9226850" cy="1326900"/>
          </a:xfrm>
          <a:prstGeom prst="rect">
            <a:avLst/>
          </a:prstGeom>
          <a:noFill/>
          <a:ln>
            <a:noFill/>
          </a:ln>
        </p:spPr>
      </p:pic>
      <p:sp>
        <p:nvSpPr>
          <p:cNvPr id="165" name="Google Shape;165;p21"/>
          <p:cNvSpPr/>
          <p:nvPr/>
        </p:nvSpPr>
        <p:spPr>
          <a:xfrm>
            <a:off x="729450" y="2262573"/>
            <a:ext cx="390600" cy="3906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1</a:t>
            </a:r>
            <a:endParaRPr sz="800" b="1">
              <a:solidFill>
                <a:srgbClr val="FFFFFF"/>
              </a:solidFill>
            </a:endParaRPr>
          </a:p>
        </p:txBody>
      </p:sp>
      <p:sp>
        <p:nvSpPr>
          <p:cNvPr id="166" name="Google Shape;166;p21"/>
          <p:cNvSpPr txBox="1">
            <a:spLocks noGrp="1"/>
          </p:cNvSpPr>
          <p:nvPr>
            <p:ph type="body" idx="1"/>
          </p:nvPr>
        </p:nvSpPr>
        <p:spPr>
          <a:xfrm>
            <a:off x="1260214" y="2134425"/>
            <a:ext cx="3364500" cy="1249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a:solidFill>
                  <a:schemeClr val="lt1"/>
                </a:solidFill>
              </a:rPr>
              <a:t>Visualizing twitter data can benefit the marketers to </a:t>
            </a:r>
            <a:r>
              <a:rPr lang="en-GB" sz="1200" err="1">
                <a:solidFill>
                  <a:schemeClr val="lt1"/>
                </a:solidFill>
              </a:rPr>
              <a:t>analyze</a:t>
            </a:r>
            <a:r>
              <a:rPr lang="en-GB" sz="1200">
                <a:solidFill>
                  <a:schemeClr val="lt1"/>
                </a:solidFill>
              </a:rPr>
              <a:t> reports, interests, evaluate performance of strategies</a:t>
            </a:r>
            <a:endParaRPr sz="1200">
              <a:solidFill>
                <a:schemeClr val="lt1"/>
              </a:solidFill>
            </a:endParaRPr>
          </a:p>
        </p:txBody>
      </p:sp>
      <p:sp>
        <p:nvSpPr>
          <p:cNvPr id="167" name="Google Shape;167;p21"/>
          <p:cNvSpPr/>
          <p:nvPr/>
        </p:nvSpPr>
        <p:spPr>
          <a:xfrm>
            <a:off x="4670029" y="2262573"/>
            <a:ext cx="390600" cy="390600"/>
          </a:xfrm>
          <a:prstGeom prst="ellipse">
            <a:avLst/>
          </a:prstGeom>
          <a:solidFill>
            <a:srgbClr val="00BF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800" b="1">
                <a:solidFill>
                  <a:srgbClr val="FFFFFF"/>
                </a:solidFill>
              </a:rPr>
              <a:t>2</a:t>
            </a:r>
            <a:endParaRPr sz="800" b="1">
              <a:solidFill>
                <a:srgbClr val="FFFFFF"/>
              </a:solidFill>
            </a:endParaRPr>
          </a:p>
        </p:txBody>
      </p:sp>
      <p:sp>
        <p:nvSpPr>
          <p:cNvPr id="168" name="Google Shape;168;p21"/>
          <p:cNvSpPr txBox="1">
            <a:spLocks noGrp="1"/>
          </p:cNvSpPr>
          <p:nvPr>
            <p:ph type="body" idx="1"/>
          </p:nvPr>
        </p:nvSpPr>
        <p:spPr>
          <a:xfrm>
            <a:off x="5198896" y="2134425"/>
            <a:ext cx="3364500" cy="1249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sz="1200">
                <a:solidFill>
                  <a:schemeClr val="lt1"/>
                </a:solidFill>
              </a:rPr>
              <a:t>Sentiment analysis helps to find hidden patterns such as brand perception which is a massive factor for large businesses</a:t>
            </a:r>
            <a:endParaRPr sz="1200">
              <a:solidFill>
                <a:schemeClr val="lt1"/>
              </a:solidFill>
            </a:endParaRPr>
          </a:p>
        </p:txBody>
      </p:sp>
      <p:sp>
        <p:nvSpPr>
          <p:cNvPr id="2" name="Slide Number Placeholder 1">
            <a:extLst>
              <a:ext uri="{FF2B5EF4-FFF2-40B4-BE49-F238E27FC236}">
                <a16:creationId xmlns:a16="http://schemas.microsoft.com/office/drawing/2014/main" id="{A3386F12-9616-3A99-A33F-5721638AF272}"/>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31</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500"/>
                                        <p:tgtEl>
                                          <p:spTgt spid="16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5"/>
                                        </p:tgtEl>
                                        <p:attrNameLst>
                                          <p:attrName>style.visibility</p:attrName>
                                        </p:attrNameLst>
                                      </p:cBhvr>
                                      <p:to>
                                        <p:strVal val="visible"/>
                                      </p:to>
                                    </p:set>
                                    <p:animEffect transition="in" filter="fade">
                                      <p:cBhvr>
                                        <p:cTn id="10" dur="500"/>
                                        <p:tgtEl>
                                          <p:spTgt spid="16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8">
                                            <p:txEl>
                                              <p:pRg st="0" end="0"/>
                                            </p:txEl>
                                          </p:spTgt>
                                        </p:tgtEl>
                                        <p:attrNameLst>
                                          <p:attrName>style.visibility</p:attrName>
                                        </p:attrNameLst>
                                      </p:cBhvr>
                                      <p:to>
                                        <p:strVal val="visible"/>
                                      </p:to>
                                    </p:set>
                                    <p:animEffect transition="in" filter="fade">
                                      <p:cBhvr>
                                        <p:cTn id="15" dur="500"/>
                                        <p:tgtEl>
                                          <p:spTgt spid="168">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fade">
                                      <p:cBhvr>
                                        <p:cTn id="18"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animBg="1"/>
      <p:bldP spid="166" grpId="0" build="p"/>
      <p:bldP spid="167" grpId="0" animBg="1"/>
      <p:bldP spid="168"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89"/>
        <p:cNvGrpSpPr/>
        <p:nvPr/>
      </p:nvGrpSpPr>
      <p:grpSpPr>
        <a:xfrm>
          <a:off x="0" y="0"/>
          <a:ext cx="0" cy="0"/>
          <a:chOff x="0" y="0"/>
          <a:chExt cx="0" cy="0"/>
        </a:xfrm>
      </p:grpSpPr>
      <p:sp>
        <p:nvSpPr>
          <p:cNvPr id="190" name="Google Shape;190;p23"/>
          <p:cNvSpPr txBox="1">
            <a:spLocks noGrp="1"/>
          </p:cNvSpPr>
          <p:nvPr>
            <p:ph type="title"/>
          </p:nvPr>
        </p:nvSpPr>
        <p:spPr>
          <a:xfrm>
            <a:off x="730000" y="1166250"/>
            <a:ext cx="2799900" cy="103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solidFill>
                  <a:schemeClr val="lt1"/>
                </a:solidFill>
              </a:rPr>
              <a:t>Twitter Trends</a:t>
            </a:r>
            <a:endParaRPr sz="2800">
              <a:solidFill>
                <a:schemeClr val="lt1"/>
              </a:solidFill>
            </a:endParaRPr>
          </a:p>
        </p:txBody>
      </p:sp>
      <p:pic>
        <p:nvPicPr>
          <p:cNvPr id="191" name="Google Shape;191;p23"/>
          <p:cNvPicPr preferRelativeResize="0"/>
          <p:nvPr/>
        </p:nvPicPr>
        <p:blipFill>
          <a:blip r:embed="rId3">
            <a:alphaModFix/>
          </a:blip>
          <a:stretch>
            <a:fillRect/>
          </a:stretch>
        </p:blipFill>
        <p:spPr>
          <a:xfrm>
            <a:off x="4800575" y="1318650"/>
            <a:ext cx="3462926" cy="3664899"/>
          </a:xfrm>
          <a:prstGeom prst="rect">
            <a:avLst/>
          </a:prstGeom>
          <a:noFill/>
          <a:ln>
            <a:noFill/>
          </a:ln>
        </p:spPr>
      </p:pic>
      <p:pic>
        <p:nvPicPr>
          <p:cNvPr id="192" name="Google Shape;192;p23"/>
          <p:cNvPicPr preferRelativeResize="0"/>
          <p:nvPr/>
        </p:nvPicPr>
        <p:blipFill>
          <a:blip r:embed="rId4">
            <a:alphaModFix/>
          </a:blip>
          <a:stretch>
            <a:fillRect/>
          </a:stretch>
        </p:blipFill>
        <p:spPr>
          <a:xfrm>
            <a:off x="880475" y="1799190"/>
            <a:ext cx="3008850" cy="3184360"/>
          </a:xfrm>
          <a:prstGeom prst="rect">
            <a:avLst/>
          </a:prstGeom>
          <a:noFill/>
          <a:ln>
            <a:noFill/>
          </a:ln>
        </p:spPr>
      </p:pic>
      <p:cxnSp>
        <p:nvCxnSpPr>
          <p:cNvPr id="193" name="Google Shape;193;p23"/>
          <p:cNvCxnSpPr/>
          <p:nvPr/>
        </p:nvCxnSpPr>
        <p:spPr>
          <a:xfrm>
            <a:off x="4339563" y="1647400"/>
            <a:ext cx="5400" cy="3345900"/>
          </a:xfrm>
          <a:prstGeom prst="straightConnector1">
            <a:avLst/>
          </a:prstGeom>
          <a:noFill/>
          <a:ln w="9525" cap="flat" cmpd="sng">
            <a:solidFill>
              <a:schemeClr val="accent1"/>
            </a:solidFill>
            <a:prstDash val="dot"/>
            <a:round/>
            <a:headEnd type="none" w="med" len="med"/>
            <a:tailEnd type="none" w="med" len="med"/>
          </a:ln>
        </p:spPr>
      </p:cxnSp>
      <p:sp>
        <p:nvSpPr>
          <p:cNvPr id="2" name="Slide Number Placeholder 1">
            <a:extLst>
              <a:ext uri="{FF2B5EF4-FFF2-40B4-BE49-F238E27FC236}">
                <a16:creationId xmlns:a16="http://schemas.microsoft.com/office/drawing/2014/main" id="{87803111-9E96-F10F-470D-DFADDABE45EC}"/>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32</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74"/>
        <p:cNvGrpSpPr/>
        <p:nvPr/>
      </p:nvGrpSpPr>
      <p:grpSpPr>
        <a:xfrm>
          <a:off x="0" y="0"/>
          <a:ext cx="0" cy="0"/>
          <a:chOff x="0" y="0"/>
          <a:chExt cx="0" cy="0"/>
        </a:xfrm>
      </p:grpSpPr>
      <p:sp>
        <p:nvSpPr>
          <p:cNvPr id="276" name="Google Shape;276;p28"/>
          <p:cNvSpPr txBox="1"/>
          <p:nvPr/>
        </p:nvSpPr>
        <p:spPr>
          <a:xfrm>
            <a:off x="531140" y="3186241"/>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800" b="1">
                <a:solidFill>
                  <a:schemeClr val="lt1"/>
                </a:solidFill>
                <a:latin typeface="Lato"/>
                <a:ea typeface="Lato"/>
                <a:cs typeface="Lato"/>
                <a:sym typeface="Lato"/>
              </a:rPr>
              <a:t>10/30</a:t>
            </a:r>
            <a:endParaRPr sz="1800" b="1">
              <a:solidFill>
                <a:schemeClr val="lt1"/>
              </a:solidFill>
              <a:latin typeface="Lato"/>
              <a:ea typeface="Lato"/>
              <a:cs typeface="Lato"/>
              <a:sym typeface="Lato"/>
            </a:endParaRPr>
          </a:p>
        </p:txBody>
      </p:sp>
      <p:sp>
        <p:nvSpPr>
          <p:cNvPr id="277" name="Google Shape;277;p28"/>
          <p:cNvSpPr txBox="1">
            <a:spLocks noGrp="1"/>
          </p:cNvSpPr>
          <p:nvPr>
            <p:ph type="title"/>
          </p:nvPr>
        </p:nvSpPr>
        <p:spPr>
          <a:xfrm>
            <a:off x="860587" y="2248925"/>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SzPts val="990"/>
              <a:buNone/>
            </a:pPr>
            <a:r>
              <a:rPr lang="en-GB" sz="1220">
                <a:solidFill>
                  <a:schemeClr val="lt1"/>
                </a:solidFill>
              </a:rPr>
              <a:t>Data Collection/Scraping using Twitter API </a:t>
            </a:r>
            <a:endParaRPr sz="1220">
              <a:solidFill>
                <a:schemeClr val="lt1"/>
              </a:solidFill>
            </a:endParaRPr>
          </a:p>
        </p:txBody>
      </p:sp>
      <p:sp>
        <p:nvSpPr>
          <p:cNvPr id="278" name="Google Shape;278;p28"/>
          <p:cNvSpPr txBox="1"/>
          <p:nvPr/>
        </p:nvSpPr>
        <p:spPr>
          <a:xfrm>
            <a:off x="2133449" y="2681175"/>
            <a:ext cx="7458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800" b="1">
                <a:solidFill>
                  <a:schemeClr val="lt1"/>
                </a:solidFill>
                <a:latin typeface="Lato"/>
                <a:ea typeface="Lato"/>
                <a:cs typeface="Lato"/>
                <a:sym typeface="Lato"/>
              </a:rPr>
              <a:t>11/7</a:t>
            </a:r>
            <a:endParaRPr sz="1800" b="1">
              <a:solidFill>
                <a:schemeClr val="lt1"/>
              </a:solidFill>
              <a:latin typeface="Lato"/>
              <a:ea typeface="Lato"/>
              <a:cs typeface="Lato"/>
              <a:sym typeface="Lato"/>
            </a:endParaRPr>
          </a:p>
        </p:txBody>
      </p:sp>
      <p:sp>
        <p:nvSpPr>
          <p:cNvPr id="279" name="Google Shape;279;p28"/>
          <p:cNvSpPr txBox="1">
            <a:spLocks noGrp="1"/>
          </p:cNvSpPr>
          <p:nvPr>
            <p:ph type="title"/>
          </p:nvPr>
        </p:nvSpPr>
        <p:spPr>
          <a:xfrm>
            <a:off x="2301506" y="3561425"/>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SzPts val="990"/>
              <a:buNone/>
            </a:pPr>
            <a:r>
              <a:rPr lang="en-GB" sz="1220">
                <a:solidFill>
                  <a:schemeClr val="lt1"/>
                </a:solidFill>
              </a:rPr>
              <a:t>Data  </a:t>
            </a:r>
            <a:r>
              <a:rPr lang="en-GB" sz="1220" err="1">
                <a:solidFill>
                  <a:schemeClr val="lt1"/>
                </a:solidFill>
              </a:rPr>
              <a:t>Preprocessing</a:t>
            </a:r>
            <a:r>
              <a:rPr lang="en-GB" sz="1220">
                <a:solidFill>
                  <a:schemeClr val="lt1"/>
                </a:solidFill>
              </a:rPr>
              <a:t> </a:t>
            </a:r>
            <a:endParaRPr sz="1220">
              <a:solidFill>
                <a:schemeClr val="lt1"/>
              </a:solidFill>
            </a:endParaRPr>
          </a:p>
        </p:txBody>
      </p:sp>
      <p:sp>
        <p:nvSpPr>
          <p:cNvPr id="280" name="Google Shape;280;p28"/>
          <p:cNvSpPr txBox="1"/>
          <p:nvPr/>
        </p:nvSpPr>
        <p:spPr>
          <a:xfrm>
            <a:off x="3536152" y="3186250"/>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800" b="1">
                <a:solidFill>
                  <a:schemeClr val="lt1"/>
                </a:solidFill>
                <a:latin typeface="Lato"/>
                <a:ea typeface="Lato"/>
                <a:cs typeface="Lato"/>
                <a:sym typeface="Lato"/>
              </a:rPr>
              <a:t>11/13</a:t>
            </a:r>
            <a:endParaRPr sz="1800" b="1">
              <a:solidFill>
                <a:schemeClr val="lt1"/>
              </a:solidFill>
              <a:latin typeface="Lato"/>
              <a:ea typeface="Lato"/>
              <a:cs typeface="Lato"/>
              <a:sym typeface="Lato"/>
            </a:endParaRPr>
          </a:p>
        </p:txBody>
      </p:sp>
      <p:sp>
        <p:nvSpPr>
          <p:cNvPr id="281" name="Google Shape;281;p28"/>
          <p:cNvSpPr txBox="1">
            <a:spLocks noGrp="1"/>
          </p:cNvSpPr>
          <p:nvPr>
            <p:ph type="title"/>
          </p:nvPr>
        </p:nvSpPr>
        <p:spPr>
          <a:xfrm>
            <a:off x="3776059" y="2252013"/>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SzPts val="990"/>
              <a:buNone/>
            </a:pPr>
            <a:r>
              <a:rPr lang="en-GB" sz="1220">
                <a:solidFill>
                  <a:schemeClr val="lt1"/>
                </a:solidFill>
              </a:rPr>
              <a:t>Data Visualization with Interactive Dashboard </a:t>
            </a:r>
            <a:endParaRPr sz="1220">
              <a:solidFill>
                <a:schemeClr val="lt1"/>
              </a:solidFill>
            </a:endParaRPr>
          </a:p>
        </p:txBody>
      </p:sp>
      <p:sp>
        <p:nvSpPr>
          <p:cNvPr id="282" name="Google Shape;282;p28"/>
          <p:cNvSpPr txBox="1"/>
          <p:nvPr/>
        </p:nvSpPr>
        <p:spPr>
          <a:xfrm>
            <a:off x="4941875" y="2681175"/>
            <a:ext cx="871200"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800" b="1">
                <a:solidFill>
                  <a:schemeClr val="lt1"/>
                </a:solidFill>
                <a:latin typeface="Lato"/>
                <a:ea typeface="Lato"/>
                <a:cs typeface="Lato"/>
                <a:sym typeface="Lato"/>
              </a:rPr>
              <a:t>11/20</a:t>
            </a:r>
            <a:endParaRPr sz="1800" b="1">
              <a:solidFill>
                <a:schemeClr val="lt1"/>
              </a:solidFill>
              <a:latin typeface="Lato"/>
              <a:ea typeface="Lato"/>
              <a:cs typeface="Lato"/>
              <a:sym typeface="Lato"/>
            </a:endParaRPr>
          </a:p>
        </p:txBody>
      </p:sp>
      <p:sp>
        <p:nvSpPr>
          <p:cNvPr id="283" name="Google Shape;283;p28"/>
          <p:cNvSpPr txBox="1">
            <a:spLocks noGrp="1"/>
          </p:cNvSpPr>
          <p:nvPr>
            <p:ph type="title"/>
          </p:nvPr>
        </p:nvSpPr>
        <p:spPr>
          <a:xfrm>
            <a:off x="5206728" y="3561425"/>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SzPts val="990"/>
              <a:buNone/>
            </a:pPr>
            <a:r>
              <a:rPr lang="en-GB" sz="1220">
                <a:solidFill>
                  <a:schemeClr val="lt1"/>
                </a:solidFill>
              </a:rPr>
              <a:t>Sentiment analysis</a:t>
            </a:r>
            <a:endParaRPr sz="1220">
              <a:solidFill>
                <a:schemeClr val="lt1"/>
              </a:solidFill>
            </a:endParaRPr>
          </a:p>
        </p:txBody>
      </p:sp>
      <p:sp>
        <p:nvSpPr>
          <p:cNvPr id="284" name="Google Shape;284;p28"/>
          <p:cNvSpPr txBox="1"/>
          <p:nvPr/>
        </p:nvSpPr>
        <p:spPr>
          <a:xfrm>
            <a:off x="6395750" y="3186250"/>
            <a:ext cx="871197" cy="371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800" b="1">
                <a:solidFill>
                  <a:schemeClr val="lt1"/>
                </a:solidFill>
                <a:latin typeface="Lato"/>
                <a:ea typeface="Lato"/>
                <a:cs typeface="Lato"/>
                <a:sym typeface="Lato"/>
              </a:rPr>
              <a:t>11/23</a:t>
            </a:r>
            <a:endParaRPr sz="1800" b="1">
              <a:solidFill>
                <a:schemeClr val="lt1"/>
              </a:solidFill>
              <a:latin typeface="Lato"/>
              <a:ea typeface="Lato"/>
              <a:cs typeface="Lato"/>
              <a:sym typeface="Lato"/>
            </a:endParaRPr>
          </a:p>
        </p:txBody>
      </p:sp>
      <p:sp>
        <p:nvSpPr>
          <p:cNvPr id="285" name="Google Shape;285;p28"/>
          <p:cNvSpPr txBox="1">
            <a:spLocks noGrp="1"/>
          </p:cNvSpPr>
          <p:nvPr>
            <p:ph type="title"/>
          </p:nvPr>
        </p:nvSpPr>
        <p:spPr>
          <a:xfrm>
            <a:off x="6691524" y="2313438"/>
            <a:ext cx="2214900" cy="231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SzPts val="990"/>
              <a:buNone/>
            </a:pPr>
            <a:r>
              <a:rPr lang="en-GB" sz="1220">
                <a:solidFill>
                  <a:schemeClr val="lt1"/>
                </a:solidFill>
              </a:rPr>
              <a:t>Model Evaluation</a:t>
            </a:r>
            <a:endParaRPr sz="1220">
              <a:solidFill>
                <a:schemeClr val="lt1"/>
              </a:solidFill>
            </a:endParaRPr>
          </a:p>
        </p:txBody>
      </p:sp>
      <p:grpSp>
        <p:nvGrpSpPr>
          <p:cNvPr id="287" name="Google Shape;287;p28"/>
          <p:cNvGrpSpPr/>
          <p:nvPr/>
        </p:nvGrpSpPr>
        <p:grpSpPr>
          <a:xfrm>
            <a:off x="916175" y="2783990"/>
            <a:ext cx="92400" cy="411825"/>
            <a:chOff x="845575" y="2563700"/>
            <a:chExt cx="92400" cy="411825"/>
          </a:xfrm>
        </p:grpSpPr>
        <p:cxnSp>
          <p:nvCxnSpPr>
            <p:cNvPr id="288" name="Google Shape;288;p28"/>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89" name="Google Shape;289;p2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8"/>
          <p:cNvGrpSpPr/>
          <p:nvPr/>
        </p:nvGrpSpPr>
        <p:grpSpPr>
          <a:xfrm rot="10800000">
            <a:off x="2366975" y="3063392"/>
            <a:ext cx="92400" cy="411825"/>
            <a:chOff x="2070100" y="2563700"/>
            <a:chExt cx="92400" cy="411825"/>
          </a:xfrm>
        </p:grpSpPr>
        <p:cxnSp>
          <p:nvCxnSpPr>
            <p:cNvPr id="291" name="Google Shape;291;p28"/>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92" name="Google Shape;292;p28"/>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28"/>
          <p:cNvGrpSpPr/>
          <p:nvPr/>
        </p:nvGrpSpPr>
        <p:grpSpPr>
          <a:xfrm>
            <a:off x="3817775" y="2783990"/>
            <a:ext cx="92400" cy="411825"/>
            <a:chOff x="845575" y="2563700"/>
            <a:chExt cx="92400" cy="411825"/>
          </a:xfrm>
        </p:grpSpPr>
        <p:cxnSp>
          <p:nvCxnSpPr>
            <p:cNvPr id="294" name="Google Shape;294;p28"/>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95" name="Google Shape;295;p2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8"/>
          <p:cNvGrpSpPr/>
          <p:nvPr/>
        </p:nvGrpSpPr>
        <p:grpSpPr>
          <a:xfrm rot="10800000">
            <a:off x="5268575" y="3063392"/>
            <a:ext cx="92400" cy="411825"/>
            <a:chOff x="2070100" y="2563700"/>
            <a:chExt cx="92400" cy="411825"/>
          </a:xfrm>
        </p:grpSpPr>
        <p:cxnSp>
          <p:nvCxnSpPr>
            <p:cNvPr id="297" name="Google Shape;297;p28"/>
            <p:cNvCxnSpPr/>
            <p:nvPr/>
          </p:nvCxnSpPr>
          <p:spPr>
            <a:xfrm>
              <a:off x="2116300"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298" name="Google Shape;298;p28"/>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 name="Google Shape;299;p28"/>
          <p:cNvGrpSpPr/>
          <p:nvPr/>
        </p:nvGrpSpPr>
        <p:grpSpPr>
          <a:xfrm>
            <a:off x="6719375" y="2783990"/>
            <a:ext cx="92400" cy="411825"/>
            <a:chOff x="845575" y="2563700"/>
            <a:chExt cx="92400" cy="411825"/>
          </a:xfrm>
        </p:grpSpPr>
        <p:cxnSp>
          <p:nvCxnSpPr>
            <p:cNvPr id="300" name="Google Shape;300;p28"/>
            <p:cNvCxnSpPr/>
            <p:nvPr/>
          </p:nvCxnSpPr>
          <p:spPr>
            <a:xfrm>
              <a:off x="891775" y="2616125"/>
              <a:ext cx="0" cy="359400"/>
            </a:xfrm>
            <a:prstGeom prst="straightConnector1">
              <a:avLst/>
            </a:prstGeom>
            <a:noFill/>
            <a:ln w="9525" cap="flat" cmpd="sng">
              <a:solidFill>
                <a:srgbClr val="000000"/>
              </a:solidFill>
              <a:prstDash val="solid"/>
              <a:round/>
              <a:headEnd type="none" w="med" len="med"/>
              <a:tailEnd type="none" w="med" len="med"/>
            </a:ln>
          </p:spPr>
        </p:cxnSp>
        <p:sp>
          <p:nvSpPr>
            <p:cNvPr id="301" name="Google Shape;301;p28"/>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oogle Shape;270;p27">
            <a:extLst>
              <a:ext uri="{FF2B5EF4-FFF2-40B4-BE49-F238E27FC236}">
                <a16:creationId xmlns:a16="http://schemas.microsoft.com/office/drawing/2014/main" id="{4320E983-6EE9-B830-6A56-356EE9F4C027}"/>
              </a:ext>
            </a:extLst>
          </p:cNvPr>
          <p:cNvPicPr preferRelativeResize="0"/>
          <p:nvPr/>
        </p:nvPicPr>
        <p:blipFill rotWithShape="1">
          <a:blip r:embed="rId3">
            <a:alphaModFix/>
          </a:blip>
          <a:srcRect t="38803" r="11328" b="55351"/>
          <a:stretch/>
        </p:blipFill>
        <p:spPr>
          <a:xfrm>
            <a:off x="962375" y="3084646"/>
            <a:ext cx="8181625" cy="101595"/>
          </a:xfrm>
          <a:prstGeom prst="rect">
            <a:avLst/>
          </a:prstGeom>
          <a:noFill/>
          <a:ln>
            <a:noFill/>
          </a:ln>
        </p:spPr>
      </p:pic>
      <p:sp>
        <p:nvSpPr>
          <p:cNvPr id="6" name="Google Shape;198;p24">
            <a:extLst>
              <a:ext uri="{FF2B5EF4-FFF2-40B4-BE49-F238E27FC236}">
                <a16:creationId xmlns:a16="http://schemas.microsoft.com/office/drawing/2014/main" id="{070F6B17-F2C4-530A-D7B4-BDB397418929}"/>
              </a:ext>
            </a:extLst>
          </p:cNvPr>
          <p:cNvSpPr txBox="1">
            <a:spLocks/>
          </p:cNvSpPr>
          <p:nvPr/>
        </p:nvSpPr>
        <p:spPr>
          <a:xfrm>
            <a:off x="729450" y="1166250"/>
            <a:ext cx="37431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40">
                <a:solidFill>
                  <a:schemeClr val="lt1"/>
                </a:solidFill>
              </a:rPr>
              <a:t>Vision</a:t>
            </a:r>
          </a:p>
        </p:txBody>
      </p:sp>
      <p:sp>
        <p:nvSpPr>
          <p:cNvPr id="2" name="Slide Number Placeholder 1">
            <a:extLst>
              <a:ext uri="{FF2B5EF4-FFF2-40B4-BE49-F238E27FC236}">
                <a16:creationId xmlns:a16="http://schemas.microsoft.com/office/drawing/2014/main" id="{4EE93D4F-7FB1-E067-B724-4D6D5899EE59}"/>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33</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77"/>
                                        </p:tgtEl>
                                        <p:attrNameLst>
                                          <p:attrName>style.visibility</p:attrName>
                                        </p:attrNameLst>
                                      </p:cBhvr>
                                      <p:to>
                                        <p:strVal val="visible"/>
                                      </p:to>
                                    </p:set>
                                    <p:animEffect transition="in" filter="fade">
                                      <p:cBhvr>
                                        <p:cTn id="13" dur="500"/>
                                        <p:tgtEl>
                                          <p:spTgt spid="277"/>
                                        </p:tgtEl>
                                      </p:cBhvr>
                                    </p:animEffect>
                                  </p:childTnLst>
                                </p:cTn>
                              </p:par>
                              <p:par>
                                <p:cTn id="14" presetID="10" presetClass="entr" presetSubtype="0" fill="hold" nodeType="withEffect">
                                  <p:stCondLst>
                                    <p:cond delay="0"/>
                                  </p:stCondLst>
                                  <p:childTnLst>
                                    <p:set>
                                      <p:cBhvr>
                                        <p:cTn id="15" dur="1" fill="hold">
                                          <p:stCondLst>
                                            <p:cond delay="0"/>
                                          </p:stCondLst>
                                        </p:cTn>
                                        <p:tgtEl>
                                          <p:spTgt spid="287"/>
                                        </p:tgtEl>
                                        <p:attrNameLst>
                                          <p:attrName>style.visibility</p:attrName>
                                        </p:attrNameLst>
                                      </p:cBhvr>
                                      <p:to>
                                        <p:strVal val="visible"/>
                                      </p:to>
                                    </p:set>
                                    <p:animEffect transition="in" filter="fade">
                                      <p:cBhvr>
                                        <p:cTn id="16" dur="500"/>
                                        <p:tgtEl>
                                          <p:spTgt spid="2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6"/>
                                        </p:tgtEl>
                                        <p:attrNameLst>
                                          <p:attrName>style.visibility</p:attrName>
                                        </p:attrNameLst>
                                      </p:cBhvr>
                                      <p:to>
                                        <p:strVal val="visible"/>
                                      </p:to>
                                    </p:set>
                                    <p:animEffect transition="in" filter="fade">
                                      <p:cBhvr>
                                        <p:cTn id="19" dur="500"/>
                                        <p:tgtEl>
                                          <p:spTgt spid="27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78"/>
                                        </p:tgtEl>
                                        <p:attrNameLst>
                                          <p:attrName>style.visibility</p:attrName>
                                        </p:attrNameLst>
                                      </p:cBhvr>
                                      <p:to>
                                        <p:strVal val="visible"/>
                                      </p:to>
                                    </p:set>
                                    <p:animEffect transition="in" filter="fade">
                                      <p:cBhvr>
                                        <p:cTn id="24" dur="500"/>
                                        <p:tgtEl>
                                          <p:spTgt spid="278"/>
                                        </p:tgtEl>
                                      </p:cBhvr>
                                    </p:animEffect>
                                  </p:childTnLst>
                                </p:cTn>
                              </p:par>
                              <p:par>
                                <p:cTn id="25" presetID="10" presetClass="entr" presetSubtype="0" fill="hold" nodeType="withEffect">
                                  <p:stCondLst>
                                    <p:cond delay="0"/>
                                  </p:stCondLst>
                                  <p:childTnLst>
                                    <p:set>
                                      <p:cBhvr>
                                        <p:cTn id="26" dur="1" fill="hold">
                                          <p:stCondLst>
                                            <p:cond delay="0"/>
                                          </p:stCondLst>
                                        </p:cTn>
                                        <p:tgtEl>
                                          <p:spTgt spid="290"/>
                                        </p:tgtEl>
                                        <p:attrNameLst>
                                          <p:attrName>style.visibility</p:attrName>
                                        </p:attrNameLst>
                                      </p:cBhvr>
                                      <p:to>
                                        <p:strVal val="visible"/>
                                      </p:to>
                                    </p:set>
                                    <p:animEffect transition="in" filter="fade">
                                      <p:cBhvr>
                                        <p:cTn id="27" dur="500"/>
                                        <p:tgtEl>
                                          <p:spTgt spid="29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9"/>
                                        </p:tgtEl>
                                        <p:attrNameLst>
                                          <p:attrName>style.visibility</p:attrName>
                                        </p:attrNameLst>
                                      </p:cBhvr>
                                      <p:to>
                                        <p:strVal val="visible"/>
                                      </p:to>
                                    </p:set>
                                    <p:animEffect transition="in" filter="fade">
                                      <p:cBhvr>
                                        <p:cTn id="30" dur="500"/>
                                        <p:tgtEl>
                                          <p:spTgt spid="27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80"/>
                                        </p:tgtEl>
                                        <p:attrNameLst>
                                          <p:attrName>style.visibility</p:attrName>
                                        </p:attrNameLst>
                                      </p:cBhvr>
                                      <p:to>
                                        <p:strVal val="visible"/>
                                      </p:to>
                                    </p:set>
                                    <p:animEffect transition="in" filter="fade">
                                      <p:cBhvr>
                                        <p:cTn id="35" dur="500"/>
                                        <p:tgtEl>
                                          <p:spTgt spid="280"/>
                                        </p:tgtEl>
                                      </p:cBhvr>
                                    </p:animEffect>
                                  </p:childTnLst>
                                </p:cTn>
                              </p:par>
                              <p:par>
                                <p:cTn id="36" presetID="10" presetClass="entr" presetSubtype="0" fill="hold" nodeType="withEffect">
                                  <p:stCondLst>
                                    <p:cond delay="0"/>
                                  </p:stCondLst>
                                  <p:childTnLst>
                                    <p:set>
                                      <p:cBhvr>
                                        <p:cTn id="37" dur="1" fill="hold">
                                          <p:stCondLst>
                                            <p:cond delay="0"/>
                                          </p:stCondLst>
                                        </p:cTn>
                                        <p:tgtEl>
                                          <p:spTgt spid="293"/>
                                        </p:tgtEl>
                                        <p:attrNameLst>
                                          <p:attrName>style.visibility</p:attrName>
                                        </p:attrNameLst>
                                      </p:cBhvr>
                                      <p:to>
                                        <p:strVal val="visible"/>
                                      </p:to>
                                    </p:set>
                                    <p:animEffect transition="in" filter="fade">
                                      <p:cBhvr>
                                        <p:cTn id="38" dur="500"/>
                                        <p:tgtEl>
                                          <p:spTgt spid="29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1"/>
                                        </p:tgtEl>
                                        <p:attrNameLst>
                                          <p:attrName>style.visibility</p:attrName>
                                        </p:attrNameLst>
                                      </p:cBhvr>
                                      <p:to>
                                        <p:strVal val="visible"/>
                                      </p:to>
                                    </p:set>
                                    <p:animEffect transition="in" filter="fade">
                                      <p:cBhvr>
                                        <p:cTn id="41" dur="500"/>
                                        <p:tgtEl>
                                          <p:spTgt spid="28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2"/>
                                        </p:tgtEl>
                                        <p:attrNameLst>
                                          <p:attrName>style.visibility</p:attrName>
                                        </p:attrNameLst>
                                      </p:cBhvr>
                                      <p:to>
                                        <p:strVal val="visible"/>
                                      </p:to>
                                    </p:set>
                                    <p:animEffect transition="in" filter="fade">
                                      <p:cBhvr>
                                        <p:cTn id="46" dur="500"/>
                                        <p:tgtEl>
                                          <p:spTgt spid="282"/>
                                        </p:tgtEl>
                                      </p:cBhvr>
                                    </p:animEffect>
                                  </p:childTnLst>
                                </p:cTn>
                              </p:par>
                              <p:par>
                                <p:cTn id="47" presetID="10" presetClass="entr" presetSubtype="0" fill="hold" nodeType="withEffect">
                                  <p:stCondLst>
                                    <p:cond delay="0"/>
                                  </p:stCondLst>
                                  <p:childTnLst>
                                    <p:set>
                                      <p:cBhvr>
                                        <p:cTn id="48" dur="1" fill="hold">
                                          <p:stCondLst>
                                            <p:cond delay="0"/>
                                          </p:stCondLst>
                                        </p:cTn>
                                        <p:tgtEl>
                                          <p:spTgt spid="296"/>
                                        </p:tgtEl>
                                        <p:attrNameLst>
                                          <p:attrName>style.visibility</p:attrName>
                                        </p:attrNameLst>
                                      </p:cBhvr>
                                      <p:to>
                                        <p:strVal val="visible"/>
                                      </p:to>
                                    </p:set>
                                    <p:animEffect transition="in" filter="fade">
                                      <p:cBhvr>
                                        <p:cTn id="49" dur="500"/>
                                        <p:tgtEl>
                                          <p:spTgt spid="29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83"/>
                                        </p:tgtEl>
                                        <p:attrNameLst>
                                          <p:attrName>style.visibility</p:attrName>
                                        </p:attrNameLst>
                                      </p:cBhvr>
                                      <p:to>
                                        <p:strVal val="visible"/>
                                      </p:to>
                                    </p:set>
                                    <p:animEffect transition="in" filter="fade">
                                      <p:cBhvr>
                                        <p:cTn id="52" dur="500"/>
                                        <p:tgtEl>
                                          <p:spTgt spid="28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9"/>
                                        </p:tgtEl>
                                        <p:attrNameLst>
                                          <p:attrName>style.visibility</p:attrName>
                                        </p:attrNameLst>
                                      </p:cBhvr>
                                      <p:to>
                                        <p:strVal val="visible"/>
                                      </p:to>
                                    </p:set>
                                    <p:animEffect transition="in" filter="fade">
                                      <p:cBhvr>
                                        <p:cTn id="57" dur="500"/>
                                        <p:tgtEl>
                                          <p:spTgt spid="29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4"/>
                                        </p:tgtEl>
                                        <p:attrNameLst>
                                          <p:attrName>style.visibility</p:attrName>
                                        </p:attrNameLst>
                                      </p:cBhvr>
                                      <p:to>
                                        <p:strVal val="visible"/>
                                      </p:to>
                                    </p:set>
                                    <p:animEffect transition="in" filter="fade">
                                      <p:cBhvr>
                                        <p:cTn id="60" dur="500"/>
                                        <p:tgtEl>
                                          <p:spTgt spid="28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85"/>
                                        </p:tgtEl>
                                        <p:attrNameLst>
                                          <p:attrName>style.visibility</p:attrName>
                                        </p:attrNameLst>
                                      </p:cBhvr>
                                      <p:to>
                                        <p:strVal val="visible"/>
                                      </p:to>
                                    </p:set>
                                    <p:animEffect transition="in" filter="fade">
                                      <p:cBhvr>
                                        <p:cTn id="63" dur="500"/>
                                        <p:tgtEl>
                                          <p:spTgt spid="2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p:bldP spid="277" grpId="0"/>
      <p:bldP spid="278" grpId="0"/>
      <p:bldP spid="279" grpId="0"/>
      <p:bldP spid="280" grpId="0"/>
      <p:bldP spid="281" grpId="0"/>
      <p:bldP spid="282" grpId="0"/>
      <p:bldP spid="283" grpId="0"/>
      <p:bldP spid="284" grpId="0"/>
      <p:bldP spid="28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1"/>
          <p:cNvSpPr txBox="1">
            <a:spLocks noGrp="1"/>
          </p:cNvSpPr>
          <p:nvPr>
            <p:ph type="title"/>
          </p:nvPr>
        </p:nvSpPr>
        <p:spPr>
          <a:xfrm>
            <a:off x="703078" y="1247650"/>
            <a:ext cx="3201900" cy="559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Meet Our Team</a:t>
            </a:r>
            <a:endParaRPr b="0"/>
          </a:p>
        </p:txBody>
      </p:sp>
      <p:pic>
        <p:nvPicPr>
          <p:cNvPr id="320" name="Google Shape;320;p31"/>
          <p:cNvPicPr preferRelativeResize="0"/>
          <p:nvPr/>
        </p:nvPicPr>
        <p:blipFill rotWithShape="1">
          <a:blip r:embed="rId3">
            <a:alphaModFix/>
          </a:blip>
          <a:srcRect l="37871" t="27599" r="35256" b="51879"/>
          <a:stretch/>
        </p:blipFill>
        <p:spPr>
          <a:xfrm>
            <a:off x="6789100" y="1810138"/>
            <a:ext cx="1600651" cy="2646072"/>
          </a:xfrm>
          <a:prstGeom prst="rect">
            <a:avLst/>
          </a:prstGeom>
          <a:noFill/>
          <a:ln>
            <a:noFill/>
          </a:ln>
        </p:spPr>
      </p:pic>
      <p:pic>
        <p:nvPicPr>
          <p:cNvPr id="321" name="Google Shape;321;p31"/>
          <p:cNvPicPr preferRelativeResize="0"/>
          <p:nvPr/>
        </p:nvPicPr>
        <p:blipFill rotWithShape="1">
          <a:blip r:embed="rId4">
            <a:alphaModFix/>
          </a:blip>
          <a:srcRect l="14135" t="41794" r="21843" b="10775"/>
          <a:stretch/>
        </p:blipFill>
        <p:spPr>
          <a:xfrm>
            <a:off x="4743375" y="1810150"/>
            <a:ext cx="1649765" cy="2646052"/>
          </a:xfrm>
          <a:prstGeom prst="rect">
            <a:avLst/>
          </a:prstGeom>
          <a:noFill/>
          <a:ln>
            <a:noFill/>
          </a:ln>
        </p:spPr>
      </p:pic>
      <p:pic>
        <p:nvPicPr>
          <p:cNvPr id="322" name="Google Shape;322;p31"/>
          <p:cNvPicPr preferRelativeResize="0"/>
          <p:nvPr/>
        </p:nvPicPr>
        <p:blipFill rotWithShape="1">
          <a:blip r:embed="rId5">
            <a:alphaModFix/>
          </a:blip>
          <a:srcRect l="23232" t="40114" r="53529" b="42669"/>
          <a:stretch/>
        </p:blipFill>
        <p:spPr>
          <a:xfrm>
            <a:off x="2746800" y="1807150"/>
            <a:ext cx="1600625" cy="2640051"/>
          </a:xfrm>
          <a:prstGeom prst="rect">
            <a:avLst/>
          </a:prstGeom>
          <a:noFill/>
          <a:ln>
            <a:noFill/>
          </a:ln>
        </p:spPr>
      </p:pic>
      <p:pic>
        <p:nvPicPr>
          <p:cNvPr id="323" name="Google Shape;323;p31"/>
          <p:cNvPicPr preferRelativeResize="0"/>
          <p:nvPr/>
        </p:nvPicPr>
        <p:blipFill rotWithShape="1">
          <a:blip r:embed="rId6">
            <a:alphaModFix/>
          </a:blip>
          <a:srcRect l="18977" t="21957" r="13655" b="26715"/>
          <a:stretch/>
        </p:blipFill>
        <p:spPr>
          <a:xfrm>
            <a:off x="754250" y="1807150"/>
            <a:ext cx="1600625" cy="2640051"/>
          </a:xfrm>
          <a:prstGeom prst="rect">
            <a:avLst/>
          </a:prstGeom>
          <a:noFill/>
          <a:ln>
            <a:noFill/>
          </a:ln>
        </p:spPr>
      </p:pic>
      <p:sp>
        <p:nvSpPr>
          <p:cNvPr id="324" name="Google Shape;324;p31"/>
          <p:cNvSpPr txBox="1"/>
          <p:nvPr/>
        </p:nvSpPr>
        <p:spPr>
          <a:xfrm>
            <a:off x="776083" y="396672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Vineet</a:t>
            </a:r>
            <a:endParaRPr>
              <a:solidFill>
                <a:srgbClr val="FFFFFF"/>
              </a:solidFill>
            </a:endParaRPr>
          </a:p>
        </p:txBody>
      </p:sp>
      <p:sp>
        <p:nvSpPr>
          <p:cNvPr id="325" name="Google Shape;325;p31"/>
          <p:cNvSpPr txBox="1"/>
          <p:nvPr/>
        </p:nvSpPr>
        <p:spPr>
          <a:xfrm>
            <a:off x="2795258" y="396672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Mihir</a:t>
            </a:r>
            <a:endParaRPr>
              <a:solidFill>
                <a:srgbClr val="FFFFFF"/>
              </a:solidFill>
            </a:endParaRPr>
          </a:p>
        </p:txBody>
      </p:sp>
      <p:sp>
        <p:nvSpPr>
          <p:cNvPr id="326" name="Google Shape;326;p31"/>
          <p:cNvSpPr txBox="1"/>
          <p:nvPr/>
        </p:nvSpPr>
        <p:spPr>
          <a:xfrm>
            <a:off x="4821090" y="3951497"/>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Vishv</a:t>
            </a:r>
            <a:endParaRPr>
              <a:solidFill>
                <a:srgbClr val="FFFFFF"/>
              </a:solidFill>
            </a:endParaRPr>
          </a:p>
        </p:txBody>
      </p:sp>
      <p:sp>
        <p:nvSpPr>
          <p:cNvPr id="327" name="Google Shape;327;p31"/>
          <p:cNvSpPr txBox="1"/>
          <p:nvPr/>
        </p:nvSpPr>
        <p:spPr>
          <a:xfrm>
            <a:off x="6842479" y="3966722"/>
            <a:ext cx="1521000" cy="40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a:solidFill>
                  <a:srgbClr val="FFFFFF"/>
                </a:solidFill>
                <a:latin typeface="Lato"/>
                <a:ea typeface="Lato"/>
                <a:cs typeface="Lato"/>
                <a:sym typeface="Lato"/>
              </a:rPr>
              <a:t>Yash</a:t>
            </a:r>
            <a:endParaRPr>
              <a:solidFill>
                <a:srgbClr val="FFFFFF"/>
              </a:solidFill>
            </a:endParaRPr>
          </a:p>
        </p:txBody>
      </p:sp>
      <p:sp>
        <p:nvSpPr>
          <p:cNvPr id="2" name="Slide Number Placeholder 1">
            <a:extLst>
              <a:ext uri="{FF2B5EF4-FFF2-40B4-BE49-F238E27FC236}">
                <a16:creationId xmlns:a16="http://schemas.microsoft.com/office/drawing/2014/main" id="{EB5D9201-AEB1-1AF9-C1B0-71EFFC34C7C9}"/>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34</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730000" y="1166250"/>
            <a:ext cx="3842000" cy="103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800">
                <a:solidFill>
                  <a:srgbClr val="FFFFFF"/>
                </a:solidFill>
                <a:latin typeface="Raleway"/>
                <a:ea typeface="Raleway"/>
                <a:cs typeface="Raleway"/>
                <a:sym typeface="Raleway"/>
              </a:rPr>
              <a:t>Relevance of work</a:t>
            </a:r>
          </a:p>
        </p:txBody>
      </p:sp>
      <p:sp>
        <p:nvSpPr>
          <p:cNvPr id="174" name="Google Shape;174;p22"/>
          <p:cNvSpPr txBox="1">
            <a:spLocks noGrp="1"/>
          </p:cNvSpPr>
          <p:nvPr>
            <p:ph type="body" idx="1"/>
          </p:nvPr>
        </p:nvSpPr>
        <p:spPr>
          <a:xfrm>
            <a:off x="1637607" y="2004270"/>
            <a:ext cx="5868786" cy="205787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chemeClr val="lt1"/>
              </a:buClr>
              <a:buSzPts val="1100"/>
              <a:buChar char="➔"/>
            </a:pPr>
            <a:r>
              <a:rPr lang="en-GB" sz="1400">
                <a:solidFill>
                  <a:schemeClr val="lt1"/>
                </a:solidFill>
              </a:rPr>
              <a:t>Perfect example of big data as it follows the four V’s of Big Data</a:t>
            </a:r>
            <a:endParaRPr sz="1400">
              <a:solidFill>
                <a:schemeClr val="lt1"/>
              </a:solidFill>
            </a:endParaRPr>
          </a:p>
          <a:p>
            <a:pPr marL="457200" lvl="0" indent="-298450" algn="l" rtl="0">
              <a:spcBef>
                <a:spcPts val="0"/>
              </a:spcBef>
              <a:spcAft>
                <a:spcPts val="0"/>
              </a:spcAft>
              <a:buClr>
                <a:schemeClr val="lt1"/>
              </a:buClr>
              <a:buSzPts val="1100"/>
              <a:buChar char="➔"/>
            </a:pPr>
            <a:r>
              <a:rPr lang="en-GB" sz="1400">
                <a:solidFill>
                  <a:schemeClr val="lt1"/>
                </a:solidFill>
              </a:rPr>
              <a:t>Excellent source to understand the ground truths behind occurrence of global events</a:t>
            </a:r>
            <a:endParaRPr sz="1400">
              <a:solidFill>
                <a:schemeClr val="lt1"/>
              </a:solidFill>
            </a:endParaRPr>
          </a:p>
          <a:p>
            <a:pPr marL="457200" lvl="0" indent="-298450" algn="l" rtl="0">
              <a:spcBef>
                <a:spcPts val="0"/>
              </a:spcBef>
              <a:spcAft>
                <a:spcPts val="0"/>
              </a:spcAft>
              <a:buClr>
                <a:schemeClr val="lt1"/>
              </a:buClr>
              <a:buSzPts val="1100"/>
              <a:buChar char="➔"/>
            </a:pPr>
            <a:r>
              <a:rPr lang="en-GB" sz="1400">
                <a:solidFill>
                  <a:schemeClr val="lt1"/>
                </a:solidFill>
              </a:rPr>
              <a:t> Businesses use it for marketing, growth and development and take feedback from their followers for consistent improvement</a:t>
            </a:r>
            <a:endParaRPr sz="1400">
              <a:solidFill>
                <a:schemeClr val="lt1"/>
              </a:solidFill>
            </a:endParaRPr>
          </a:p>
        </p:txBody>
      </p:sp>
      <p:sp>
        <p:nvSpPr>
          <p:cNvPr id="179" name="Google Shape;179;p22"/>
          <p:cNvSpPr txBox="1"/>
          <p:nvPr/>
        </p:nvSpPr>
        <p:spPr>
          <a:xfrm>
            <a:off x="3687600" y="5111947"/>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Increase in tweets</a:t>
            </a:r>
            <a:endParaRPr sz="800" b="1">
              <a:solidFill>
                <a:schemeClr val="dk1"/>
              </a:solidFill>
              <a:latin typeface="Lato"/>
              <a:ea typeface="Lato"/>
              <a:cs typeface="Lato"/>
              <a:sym typeface="Lato"/>
            </a:endParaRPr>
          </a:p>
        </p:txBody>
      </p:sp>
      <p:sp>
        <p:nvSpPr>
          <p:cNvPr id="180" name="Google Shape;180;p22"/>
          <p:cNvSpPr txBox="1"/>
          <p:nvPr/>
        </p:nvSpPr>
        <p:spPr>
          <a:xfrm>
            <a:off x="3418200" y="5336997"/>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425%</a:t>
            </a:r>
            <a:endParaRPr sz="4800" b="1">
              <a:solidFill>
                <a:schemeClr val="dk1"/>
              </a:solidFill>
              <a:latin typeface="Lato"/>
              <a:ea typeface="Lato"/>
              <a:cs typeface="Lato"/>
              <a:sym typeface="Lato"/>
            </a:endParaRPr>
          </a:p>
        </p:txBody>
      </p:sp>
      <p:sp>
        <p:nvSpPr>
          <p:cNvPr id="181" name="Google Shape;181;p22"/>
          <p:cNvSpPr txBox="1"/>
          <p:nvPr/>
        </p:nvSpPr>
        <p:spPr>
          <a:xfrm>
            <a:off x="3537900" y="6174002"/>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lt1"/>
                </a:solidFill>
                <a:latin typeface="Lato"/>
                <a:ea typeface="Lato"/>
                <a:cs typeface="Lato"/>
                <a:sym typeface="Lato"/>
              </a:rPr>
              <a:t>World cup tweet trend from February to March 2022</a:t>
            </a:r>
            <a:endParaRPr sz="1100" b="1">
              <a:solidFill>
                <a:schemeClr val="lt1"/>
              </a:solidFill>
              <a:latin typeface="Lato"/>
              <a:ea typeface="Lato"/>
              <a:cs typeface="Lato"/>
              <a:sym typeface="Lato"/>
            </a:endParaRPr>
          </a:p>
        </p:txBody>
      </p:sp>
      <p:sp>
        <p:nvSpPr>
          <p:cNvPr id="2" name="Slide Number Placeholder 1">
            <a:extLst>
              <a:ext uri="{FF2B5EF4-FFF2-40B4-BE49-F238E27FC236}">
                <a16:creationId xmlns:a16="http://schemas.microsoft.com/office/drawing/2014/main" id="{E9A52980-242F-F072-FC51-7DD0B3B0B75B}"/>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2774938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4">
                                            <p:txEl>
                                              <p:pRg st="0" end="0"/>
                                            </p:txEl>
                                          </p:spTgt>
                                        </p:tgtEl>
                                        <p:attrNameLst>
                                          <p:attrName>style.visibility</p:attrName>
                                        </p:attrNameLst>
                                      </p:cBhvr>
                                      <p:to>
                                        <p:strVal val="visible"/>
                                      </p:to>
                                    </p:set>
                                    <p:animEffect transition="in" filter="fade">
                                      <p:cBhvr>
                                        <p:cTn id="7" dur="500"/>
                                        <p:tgtEl>
                                          <p:spTgt spid="17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4">
                                            <p:txEl>
                                              <p:pRg st="1" end="1"/>
                                            </p:txEl>
                                          </p:spTgt>
                                        </p:tgtEl>
                                        <p:attrNameLst>
                                          <p:attrName>style.visibility</p:attrName>
                                        </p:attrNameLst>
                                      </p:cBhvr>
                                      <p:to>
                                        <p:strVal val="visible"/>
                                      </p:to>
                                    </p:set>
                                    <p:animEffect transition="in" filter="fade">
                                      <p:cBhvr>
                                        <p:cTn id="12" dur="500"/>
                                        <p:tgtEl>
                                          <p:spTgt spid="17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4">
                                            <p:txEl>
                                              <p:pRg st="2" end="2"/>
                                            </p:txEl>
                                          </p:spTgt>
                                        </p:tgtEl>
                                        <p:attrNameLst>
                                          <p:attrName>style.visibility</p:attrName>
                                        </p:attrNameLst>
                                      </p:cBhvr>
                                      <p:to>
                                        <p:strVal val="visible"/>
                                      </p:to>
                                    </p:set>
                                    <p:animEffect transition="in" filter="fade">
                                      <p:cBhvr>
                                        <p:cTn id="17" dur="500"/>
                                        <p:tgtEl>
                                          <p:spTgt spid="1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730000" y="1166250"/>
            <a:ext cx="2799900" cy="103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a:solidFill>
                  <a:srgbClr val="FFFFFF"/>
                </a:solidFill>
                <a:latin typeface="Raleway"/>
                <a:ea typeface="Raleway"/>
                <a:cs typeface="Raleway"/>
                <a:sym typeface="Raleway"/>
              </a:rPr>
              <a:t>Relevance of work</a:t>
            </a:r>
            <a:endParaRPr lang="en-GB" sz="2000">
              <a:solidFill>
                <a:schemeClr val="lt1"/>
              </a:solidFill>
            </a:endParaRPr>
          </a:p>
        </p:txBody>
      </p:sp>
      <p:sp>
        <p:nvSpPr>
          <p:cNvPr id="174" name="Google Shape;174;p22"/>
          <p:cNvSpPr txBox="1">
            <a:spLocks noGrp="1"/>
          </p:cNvSpPr>
          <p:nvPr>
            <p:ph type="body" idx="1"/>
          </p:nvPr>
        </p:nvSpPr>
        <p:spPr>
          <a:xfrm>
            <a:off x="3605300" y="1068650"/>
            <a:ext cx="4798200" cy="13806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chemeClr val="lt1"/>
              </a:buClr>
              <a:buSzPts val="1100"/>
              <a:buChar char="➔"/>
            </a:pPr>
            <a:r>
              <a:rPr lang="en-GB" sz="1100">
                <a:solidFill>
                  <a:schemeClr val="lt1"/>
                </a:solidFill>
              </a:rPr>
              <a:t>Perfect example of big data as it follows the four V’s of Big Data</a:t>
            </a:r>
            <a:endParaRPr sz="1100">
              <a:solidFill>
                <a:schemeClr val="lt1"/>
              </a:solidFill>
            </a:endParaRPr>
          </a:p>
          <a:p>
            <a:pPr marL="457200" lvl="0" indent="-298450" algn="l" rtl="0">
              <a:spcBef>
                <a:spcPts val="0"/>
              </a:spcBef>
              <a:spcAft>
                <a:spcPts val="0"/>
              </a:spcAft>
              <a:buClr>
                <a:schemeClr val="lt1"/>
              </a:buClr>
              <a:buSzPts val="1100"/>
              <a:buChar char="➔"/>
            </a:pPr>
            <a:r>
              <a:rPr lang="en-GB" sz="1100">
                <a:solidFill>
                  <a:schemeClr val="lt1"/>
                </a:solidFill>
              </a:rPr>
              <a:t>Excellent source to understand the ground truths behind occurrence of global events</a:t>
            </a:r>
            <a:endParaRPr sz="1100">
              <a:solidFill>
                <a:schemeClr val="lt1"/>
              </a:solidFill>
            </a:endParaRPr>
          </a:p>
          <a:p>
            <a:pPr marL="457200" lvl="0" indent="-298450" algn="l" rtl="0">
              <a:spcBef>
                <a:spcPts val="0"/>
              </a:spcBef>
              <a:spcAft>
                <a:spcPts val="0"/>
              </a:spcAft>
              <a:buClr>
                <a:schemeClr val="lt1"/>
              </a:buClr>
              <a:buSzPts val="1100"/>
              <a:buChar char="➔"/>
            </a:pPr>
            <a:r>
              <a:rPr lang="en-GB" sz="1100">
                <a:solidFill>
                  <a:schemeClr val="lt1"/>
                </a:solidFill>
              </a:rPr>
              <a:t> Businesses use it for marketing, growth and development and take feedback from their followers for consistent improvement</a:t>
            </a:r>
            <a:endParaRPr sz="1100">
              <a:solidFill>
                <a:schemeClr val="lt1"/>
              </a:solidFill>
            </a:endParaRPr>
          </a:p>
        </p:txBody>
      </p:sp>
      <p:sp>
        <p:nvSpPr>
          <p:cNvPr id="179" name="Google Shape;179;p22"/>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Data size</a:t>
            </a:r>
          </a:p>
        </p:txBody>
      </p:sp>
      <p:sp>
        <p:nvSpPr>
          <p:cNvPr id="180" name="Google Shape;180;p22"/>
          <p:cNvSpPr txBox="1"/>
          <p:nvPr/>
        </p:nvSpPr>
        <p:spPr>
          <a:xfrm>
            <a:off x="34182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~14GB</a:t>
            </a:r>
          </a:p>
        </p:txBody>
      </p:sp>
      <p:sp>
        <p:nvSpPr>
          <p:cNvPr id="181" name="Google Shape;181;p22"/>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100" b="1">
                <a:solidFill>
                  <a:schemeClr val="lt1"/>
                </a:solidFill>
                <a:latin typeface="Lato"/>
                <a:ea typeface="Lato"/>
                <a:cs typeface="Lato"/>
                <a:sym typeface="Lato"/>
              </a:rPr>
              <a:t>Total size of tweet data gathered</a:t>
            </a:r>
          </a:p>
        </p:txBody>
      </p:sp>
      <p:sp>
        <p:nvSpPr>
          <p:cNvPr id="2" name="Slide Number Placeholder 1">
            <a:extLst>
              <a:ext uri="{FF2B5EF4-FFF2-40B4-BE49-F238E27FC236}">
                <a16:creationId xmlns:a16="http://schemas.microsoft.com/office/drawing/2014/main" id="{4A005999-CA7F-71D5-19CE-4ECD6125420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5</a:t>
            </a:fld>
            <a:endParaRPr lang="en-GB"/>
          </a:p>
        </p:txBody>
      </p:sp>
    </p:spTree>
    <p:extLst>
      <p:ext uri="{BB962C8B-B14F-4D97-AF65-F5344CB8AC3E}">
        <p14:creationId xmlns:p14="http://schemas.microsoft.com/office/powerpoint/2010/main" val="3107620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730000" y="1166250"/>
            <a:ext cx="2799900" cy="103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a:solidFill>
                  <a:srgbClr val="FFFFFF"/>
                </a:solidFill>
                <a:latin typeface="Raleway"/>
                <a:ea typeface="Raleway"/>
                <a:cs typeface="Raleway"/>
                <a:sym typeface="Raleway"/>
              </a:rPr>
              <a:t>Relevance of work</a:t>
            </a:r>
            <a:endParaRPr lang="en-GB" sz="2000">
              <a:solidFill>
                <a:schemeClr val="lt1"/>
              </a:solidFill>
            </a:endParaRPr>
          </a:p>
        </p:txBody>
      </p:sp>
      <p:sp>
        <p:nvSpPr>
          <p:cNvPr id="174" name="Google Shape;174;p22"/>
          <p:cNvSpPr txBox="1">
            <a:spLocks noGrp="1"/>
          </p:cNvSpPr>
          <p:nvPr>
            <p:ph type="body" idx="1"/>
          </p:nvPr>
        </p:nvSpPr>
        <p:spPr>
          <a:xfrm>
            <a:off x="3605300" y="1068650"/>
            <a:ext cx="4798200" cy="13806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chemeClr val="lt1"/>
              </a:buClr>
              <a:buSzPts val="1100"/>
              <a:buChar char="➔"/>
            </a:pPr>
            <a:r>
              <a:rPr lang="en-GB" sz="1100">
                <a:solidFill>
                  <a:schemeClr val="lt1"/>
                </a:solidFill>
              </a:rPr>
              <a:t>Perfect example of big data as it follows the four V’s of Big Data</a:t>
            </a:r>
            <a:endParaRPr sz="1100">
              <a:solidFill>
                <a:schemeClr val="lt1"/>
              </a:solidFill>
            </a:endParaRPr>
          </a:p>
          <a:p>
            <a:pPr marL="457200" lvl="0" indent="-298450" algn="l" rtl="0">
              <a:spcBef>
                <a:spcPts val="0"/>
              </a:spcBef>
              <a:spcAft>
                <a:spcPts val="0"/>
              </a:spcAft>
              <a:buClr>
                <a:schemeClr val="lt1"/>
              </a:buClr>
              <a:buSzPts val="1100"/>
              <a:buChar char="➔"/>
            </a:pPr>
            <a:r>
              <a:rPr lang="en-GB" sz="1100">
                <a:solidFill>
                  <a:schemeClr val="lt1"/>
                </a:solidFill>
              </a:rPr>
              <a:t>Excellent source to understand the ground truths behind occurrence of global events</a:t>
            </a:r>
            <a:endParaRPr sz="1100">
              <a:solidFill>
                <a:schemeClr val="lt1"/>
              </a:solidFill>
            </a:endParaRPr>
          </a:p>
          <a:p>
            <a:pPr marL="457200" lvl="0" indent="-298450" algn="l" rtl="0">
              <a:spcBef>
                <a:spcPts val="0"/>
              </a:spcBef>
              <a:spcAft>
                <a:spcPts val="0"/>
              </a:spcAft>
              <a:buClr>
                <a:schemeClr val="lt1"/>
              </a:buClr>
              <a:buSzPts val="1100"/>
              <a:buChar char="➔"/>
            </a:pPr>
            <a:r>
              <a:rPr lang="en-GB" sz="1100">
                <a:solidFill>
                  <a:schemeClr val="lt1"/>
                </a:solidFill>
              </a:rPr>
              <a:t> Businesses use it for marketing, growth and development and take feedback from their followers for consistent improvement</a:t>
            </a:r>
            <a:endParaRPr sz="1100">
              <a:solidFill>
                <a:schemeClr val="lt1"/>
              </a:solidFill>
            </a:endParaRPr>
          </a:p>
        </p:txBody>
      </p:sp>
      <p:sp>
        <p:nvSpPr>
          <p:cNvPr id="175" name="Google Shape;175;p22"/>
          <p:cNvSpPr txBox="1"/>
          <p:nvPr/>
        </p:nvSpPr>
        <p:spPr>
          <a:xfrm>
            <a:off x="2062817" y="2708048"/>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Soccer related tweets</a:t>
            </a:r>
            <a:endParaRPr sz="800" b="1">
              <a:solidFill>
                <a:schemeClr val="dk1"/>
              </a:solidFill>
              <a:latin typeface="Lato"/>
              <a:ea typeface="Lato"/>
              <a:cs typeface="Lato"/>
              <a:sym typeface="Lato"/>
            </a:endParaRPr>
          </a:p>
        </p:txBody>
      </p:sp>
      <p:sp>
        <p:nvSpPr>
          <p:cNvPr id="176" name="Google Shape;176;p22"/>
          <p:cNvSpPr txBox="1"/>
          <p:nvPr/>
        </p:nvSpPr>
        <p:spPr>
          <a:xfrm>
            <a:off x="1793417" y="2933098"/>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5M</a:t>
            </a:r>
            <a:endParaRPr sz="4800" b="1">
              <a:solidFill>
                <a:schemeClr val="dk1"/>
              </a:solidFill>
              <a:latin typeface="Lato"/>
              <a:ea typeface="Lato"/>
              <a:cs typeface="Lato"/>
              <a:sym typeface="Lato"/>
            </a:endParaRPr>
          </a:p>
        </p:txBody>
      </p:sp>
      <p:sp>
        <p:nvSpPr>
          <p:cNvPr id="177" name="Google Shape;177;p22"/>
          <p:cNvSpPr txBox="1"/>
          <p:nvPr/>
        </p:nvSpPr>
        <p:spPr>
          <a:xfrm>
            <a:off x="1913117" y="3770103"/>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100" b="1">
                <a:solidFill>
                  <a:schemeClr val="lt1"/>
                </a:solidFill>
                <a:latin typeface="Lato"/>
                <a:ea typeface="Lato"/>
                <a:cs typeface="Lato"/>
                <a:sym typeface="Lato"/>
              </a:rPr>
              <a:t>FIFA World cup related Tweets gathered since the beginning of 2022</a:t>
            </a:r>
          </a:p>
        </p:txBody>
      </p:sp>
      <p:cxnSp>
        <p:nvCxnSpPr>
          <p:cNvPr id="178" name="Google Shape;178;p22"/>
          <p:cNvCxnSpPr/>
          <p:nvPr/>
        </p:nvCxnSpPr>
        <p:spPr>
          <a:xfrm>
            <a:off x="4294867" y="2708053"/>
            <a:ext cx="0" cy="1832100"/>
          </a:xfrm>
          <a:prstGeom prst="straightConnector1">
            <a:avLst/>
          </a:prstGeom>
          <a:noFill/>
          <a:ln w="9525" cap="flat" cmpd="sng">
            <a:solidFill>
              <a:schemeClr val="accent1"/>
            </a:solidFill>
            <a:prstDash val="dot"/>
            <a:round/>
            <a:headEnd type="none" w="med" len="med"/>
            <a:tailEnd type="none" w="med" len="med"/>
          </a:ln>
        </p:spPr>
      </p:cxnSp>
      <p:sp>
        <p:nvSpPr>
          <p:cNvPr id="179" name="Google Shape;179;p22"/>
          <p:cNvSpPr txBox="1"/>
          <p:nvPr/>
        </p:nvSpPr>
        <p:spPr>
          <a:xfrm>
            <a:off x="4758117" y="2708048"/>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Data size</a:t>
            </a:r>
          </a:p>
        </p:txBody>
      </p:sp>
      <p:sp>
        <p:nvSpPr>
          <p:cNvPr id="180" name="Google Shape;180;p22"/>
          <p:cNvSpPr txBox="1"/>
          <p:nvPr/>
        </p:nvSpPr>
        <p:spPr>
          <a:xfrm>
            <a:off x="4488717" y="2933098"/>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~14GB</a:t>
            </a:r>
          </a:p>
        </p:txBody>
      </p:sp>
      <p:sp>
        <p:nvSpPr>
          <p:cNvPr id="181" name="Google Shape;181;p22"/>
          <p:cNvSpPr txBox="1"/>
          <p:nvPr/>
        </p:nvSpPr>
        <p:spPr>
          <a:xfrm>
            <a:off x="4608417" y="3770103"/>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100" b="1">
                <a:solidFill>
                  <a:schemeClr val="lt1"/>
                </a:solidFill>
                <a:latin typeface="Lato"/>
                <a:ea typeface="Lato"/>
                <a:cs typeface="Lato"/>
                <a:sym typeface="Lato"/>
              </a:rPr>
              <a:t>Total size of tweet data gathered</a:t>
            </a:r>
          </a:p>
        </p:txBody>
      </p:sp>
      <p:sp>
        <p:nvSpPr>
          <p:cNvPr id="2" name="Slide Number Placeholder 1">
            <a:extLst>
              <a:ext uri="{FF2B5EF4-FFF2-40B4-BE49-F238E27FC236}">
                <a16:creationId xmlns:a16="http://schemas.microsoft.com/office/drawing/2014/main" id="{E76AD201-7749-9C87-0476-AA35842A664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6</a:t>
            </a:fld>
            <a:endParaRPr lang="en-GB"/>
          </a:p>
        </p:txBody>
      </p:sp>
    </p:spTree>
    <p:extLst>
      <p:ext uri="{BB962C8B-B14F-4D97-AF65-F5344CB8AC3E}">
        <p14:creationId xmlns:p14="http://schemas.microsoft.com/office/powerpoint/2010/main" val="3180643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172"/>
        <p:cNvGrpSpPr/>
        <p:nvPr/>
      </p:nvGrpSpPr>
      <p:grpSpPr>
        <a:xfrm>
          <a:off x="0" y="0"/>
          <a:ext cx="0" cy="0"/>
          <a:chOff x="0" y="0"/>
          <a:chExt cx="0" cy="0"/>
        </a:xfrm>
      </p:grpSpPr>
      <p:sp>
        <p:nvSpPr>
          <p:cNvPr id="173" name="Google Shape;173;p22"/>
          <p:cNvSpPr txBox="1">
            <a:spLocks noGrp="1"/>
          </p:cNvSpPr>
          <p:nvPr>
            <p:ph type="title"/>
          </p:nvPr>
        </p:nvSpPr>
        <p:spPr>
          <a:xfrm>
            <a:off x="730000" y="1166250"/>
            <a:ext cx="2799900" cy="1034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000">
                <a:solidFill>
                  <a:srgbClr val="FFFFFF"/>
                </a:solidFill>
                <a:latin typeface="Raleway"/>
                <a:ea typeface="Raleway"/>
                <a:cs typeface="Raleway"/>
                <a:sym typeface="Raleway"/>
              </a:rPr>
              <a:t>Relevance of work</a:t>
            </a:r>
            <a:endParaRPr lang="en-GB" sz="2000">
              <a:solidFill>
                <a:schemeClr val="lt1"/>
              </a:solidFill>
            </a:endParaRPr>
          </a:p>
        </p:txBody>
      </p:sp>
      <p:sp>
        <p:nvSpPr>
          <p:cNvPr id="174" name="Google Shape;174;p22"/>
          <p:cNvSpPr txBox="1">
            <a:spLocks noGrp="1"/>
          </p:cNvSpPr>
          <p:nvPr>
            <p:ph type="body" idx="1"/>
          </p:nvPr>
        </p:nvSpPr>
        <p:spPr>
          <a:xfrm>
            <a:off x="3605300" y="1068650"/>
            <a:ext cx="4798200" cy="1380600"/>
          </a:xfrm>
          <a:prstGeom prst="rect">
            <a:avLst/>
          </a:prstGeom>
        </p:spPr>
        <p:txBody>
          <a:bodyPr spcFirstLastPara="1" wrap="square" lIns="91425" tIns="91425" rIns="91425" bIns="91425" anchor="t" anchorCtr="0">
            <a:normAutofit/>
          </a:bodyPr>
          <a:lstStyle/>
          <a:p>
            <a:pPr marL="457200" lvl="0" indent="-298450" algn="l" rtl="0">
              <a:spcBef>
                <a:spcPts val="0"/>
              </a:spcBef>
              <a:spcAft>
                <a:spcPts val="0"/>
              </a:spcAft>
              <a:buClr>
                <a:schemeClr val="lt1"/>
              </a:buClr>
              <a:buSzPts val="1100"/>
              <a:buChar char="➔"/>
            </a:pPr>
            <a:r>
              <a:rPr lang="en-GB" sz="1100">
                <a:solidFill>
                  <a:schemeClr val="lt1"/>
                </a:solidFill>
              </a:rPr>
              <a:t>Perfect example of big data as it follows the four V’s of Big Data</a:t>
            </a:r>
            <a:endParaRPr sz="1100">
              <a:solidFill>
                <a:schemeClr val="lt1"/>
              </a:solidFill>
            </a:endParaRPr>
          </a:p>
          <a:p>
            <a:pPr marL="457200" lvl="0" indent="-298450" algn="l" rtl="0">
              <a:spcBef>
                <a:spcPts val="0"/>
              </a:spcBef>
              <a:spcAft>
                <a:spcPts val="0"/>
              </a:spcAft>
              <a:buClr>
                <a:schemeClr val="lt1"/>
              </a:buClr>
              <a:buSzPts val="1100"/>
              <a:buChar char="➔"/>
            </a:pPr>
            <a:r>
              <a:rPr lang="en-GB" sz="1100">
                <a:solidFill>
                  <a:schemeClr val="lt1"/>
                </a:solidFill>
              </a:rPr>
              <a:t>Excellent source to understand the ground truths behind occurrence of global events</a:t>
            </a:r>
            <a:endParaRPr sz="1100">
              <a:solidFill>
                <a:schemeClr val="lt1"/>
              </a:solidFill>
            </a:endParaRPr>
          </a:p>
          <a:p>
            <a:pPr marL="457200" lvl="0" indent="-298450" algn="l" rtl="0">
              <a:spcBef>
                <a:spcPts val="0"/>
              </a:spcBef>
              <a:spcAft>
                <a:spcPts val="0"/>
              </a:spcAft>
              <a:buClr>
                <a:schemeClr val="lt1"/>
              </a:buClr>
              <a:buSzPts val="1100"/>
              <a:buChar char="➔"/>
            </a:pPr>
            <a:r>
              <a:rPr lang="en-GB" sz="1100">
                <a:solidFill>
                  <a:schemeClr val="lt1"/>
                </a:solidFill>
              </a:rPr>
              <a:t> Businesses use it for marketing, growth and development and take feedback from their followers for consistent improvement</a:t>
            </a:r>
            <a:endParaRPr sz="1100">
              <a:solidFill>
                <a:schemeClr val="lt1"/>
              </a:solidFill>
            </a:endParaRPr>
          </a:p>
        </p:txBody>
      </p:sp>
      <p:sp>
        <p:nvSpPr>
          <p:cNvPr id="175" name="Google Shape;175;p22"/>
          <p:cNvSpPr txBox="1"/>
          <p:nvPr/>
        </p:nvSpPr>
        <p:spPr>
          <a:xfrm>
            <a:off x="9923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Soccer related tweets</a:t>
            </a:r>
            <a:endParaRPr sz="800" b="1">
              <a:solidFill>
                <a:schemeClr val="dk1"/>
              </a:solidFill>
              <a:latin typeface="Lato"/>
              <a:ea typeface="Lato"/>
              <a:cs typeface="Lato"/>
              <a:sym typeface="Lato"/>
            </a:endParaRPr>
          </a:p>
        </p:txBody>
      </p:sp>
      <p:sp>
        <p:nvSpPr>
          <p:cNvPr id="176" name="Google Shape;176;p22"/>
          <p:cNvSpPr txBox="1"/>
          <p:nvPr/>
        </p:nvSpPr>
        <p:spPr>
          <a:xfrm>
            <a:off x="7229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5M</a:t>
            </a:r>
            <a:endParaRPr sz="4800" b="1">
              <a:solidFill>
                <a:schemeClr val="dk1"/>
              </a:solidFill>
              <a:latin typeface="Lato"/>
              <a:ea typeface="Lato"/>
              <a:cs typeface="Lato"/>
              <a:sym typeface="Lato"/>
            </a:endParaRPr>
          </a:p>
        </p:txBody>
      </p:sp>
      <p:sp>
        <p:nvSpPr>
          <p:cNvPr id="177" name="Google Shape;177;p22"/>
          <p:cNvSpPr txBox="1"/>
          <p:nvPr/>
        </p:nvSpPr>
        <p:spPr>
          <a:xfrm>
            <a:off x="8426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lt1"/>
                </a:solidFill>
                <a:latin typeface="Lato"/>
                <a:ea typeface="Lato"/>
                <a:cs typeface="Lato"/>
                <a:sym typeface="Lato"/>
              </a:rPr>
              <a:t>FIFA World cup related Tweets gathered since the beginning of 2022</a:t>
            </a:r>
            <a:endParaRPr sz="1100" b="1">
              <a:solidFill>
                <a:schemeClr val="lt1"/>
              </a:solidFill>
              <a:latin typeface="Lato"/>
              <a:ea typeface="Lato"/>
              <a:cs typeface="Lato"/>
              <a:sym typeface="Lato"/>
            </a:endParaRPr>
          </a:p>
        </p:txBody>
      </p:sp>
      <p:cxnSp>
        <p:nvCxnSpPr>
          <p:cNvPr id="178" name="Google Shape;178;p22"/>
          <p:cNvCxnSpPr/>
          <p:nvPr/>
        </p:nvCxnSpPr>
        <p:spPr>
          <a:xfrm>
            <a:off x="32243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179" name="Google Shape;179;p22"/>
          <p:cNvSpPr txBox="1"/>
          <p:nvPr/>
        </p:nvSpPr>
        <p:spPr>
          <a:xfrm>
            <a:off x="36876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Data size</a:t>
            </a:r>
            <a:endParaRPr sz="800" b="1">
              <a:solidFill>
                <a:schemeClr val="dk1"/>
              </a:solidFill>
              <a:latin typeface="Lato"/>
              <a:ea typeface="Lato"/>
              <a:cs typeface="Lato"/>
              <a:sym typeface="Lato"/>
            </a:endParaRPr>
          </a:p>
        </p:txBody>
      </p:sp>
      <p:sp>
        <p:nvSpPr>
          <p:cNvPr id="180" name="Google Shape;180;p22"/>
          <p:cNvSpPr txBox="1"/>
          <p:nvPr/>
        </p:nvSpPr>
        <p:spPr>
          <a:xfrm>
            <a:off x="34182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~14GB</a:t>
            </a:r>
            <a:endParaRPr sz="4800" b="1">
              <a:solidFill>
                <a:schemeClr val="dk1"/>
              </a:solidFill>
              <a:latin typeface="Lato"/>
              <a:ea typeface="Lato"/>
              <a:cs typeface="Lato"/>
              <a:sym typeface="Lato"/>
            </a:endParaRPr>
          </a:p>
        </p:txBody>
      </p:sp>
      <p:sp>
        <p:nvSpPr>
          <p:cNvPr id="181" name="Google Shape;181;p22"/>
          <p:cNvSpPr txBox="1"/>
          <p:nvPr/>
        </p:nvSpPr>
        <p:spPr>
          <a:xfrm>
            <a:off x="35379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1100" b="1">
                <a:solidFill>
                  <a:schemeClr val="lt1"/>
                </a:solidFill>
                <a:latin typeface="Lato"/>
                <a:ea typeface="Lato"/>
                <a:cs typeface="Lato"/>
                <a:sym typeface="Lato"/>
              </a:rPr>
              <a:t>Total size of tweet data gathered</a:t>
            </a:r>
            <a:endParaRPr sz="1100" b="1">
              <a:solidFill>
                <a:schemeClr val="lt1"/>
              </a:solidFill>
              <a:latin typeface="Lato"/>
              <a:ea typeface="Lato"/>
              <a:cs typeface="Lato"/>
              <a:sym typeface="Lato"/>
            </a:endParaRPr>
          </a:p>
        </p:txBody>
      </p:sp>
      <p:cxnSp>
        <p:nvCxnSpPr>
          <p:cNvPr id="182" name="Google Shape;182;p22"/>
          <p:cNvCxnSpPr/>
          <p:nvPr/>
        </p:nvCxnSpPr>
        <p:spPr>
          <a:xfrm>
            <a:off x="5919650" y="2706500"/>
            <a:ext cx="0" cy="1832100"/>
          </a:xfrm>
          <a:prstGeom prst="straightConnector1">
            <a:avLst/>
          </a:prstGeom>
          <a:noFill/>
          <a:ln w="9525" cap="flat" cmpd="sng">
            <a:solidFill>
              <a:schemeClr val="accent1"/>
            </a:solidFill>
            <a:prstDash val="dot"/>
            <a:round/>
            <a:headEnd type="none" w="med" len="med"/>
            <a:tailEnd type="none" w="med" len="med"/>
          </a:ln>
        </p:spPr>
      </p:cxnSp>
      <p:sp>
        <p:nvSpPr>
          <p:cNvPr id="183" name="Google Shape;183;p22"/>
          <p:cNvSpPr txBox="1"/>
          <p:nvPr/>
        </p:nvSpPr>
        <p:spPr>
          <a:xfrm>
            <a:off x="6382900" y="2706495"/>
            <a:ext cx="1768800" cy="229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800" b="1">
                <a:solidFill>
                  <a:schemeClr val="dk1"/>
                </a:solidFill>
                <a:latin typeface="Lato"/>
                <a:ea typeface="Lato"/>
                <a:cs typeface="Lato"/>
                <a:sym typeface="Lato"/>
              </a:rPr>
              <a:t>Relevant hashtags</a:t>
            </a:r>
            <a:endParaRPr sz="800" b="1">
              <a:solidFill>
                <a:schemeClr val="dk1"/>
              </a:solidFill>
              <a:latin typeface="Lato"/>
              <a:ea typeface="Lato"/>
              <a:cs typeface="Lato"/>
              <a:sym typeface="Lato"/>
            </a:endParaRPr>
          </a:p>
        </p:txBody>
      </p:sp>
      <p:sp>
        <p:nvSpPr>
          <p:cNvPr id="184" name="Google Shape;184;p22"/>
          <p:cNvSpPr txBox="1"/>
          <p:nvPr/>
        </p:nvSpPr>
        <p:spPr>
          <a:xfrm>
            <a:off x="6113500" y="2931545"/>
            <a:ext cx="2307600" cy="954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GB" sz="4800" b="1">
                <a:solidFill>
                  <a:schemeClr val="dk1"/>
                </a:solidFill>
                <a:latin typeface="Lato"/>
                <a:ea typeface="Lato"/>
                <a:cs typeface="Lato"/>
                <a:sym typeface="Lato"/>
              </a:rPr>
              <a:t>53</a:t>
            </a:r>
            <a:endParaRPr sz="4800" b="1">
              <a:solidFill>
                <a:schemeClr val="dk1"/>
              </a:solidFill>
              <a:latin typeface="Lato"/>
              <a:ea typeface="Lato"/>
              <a:cs typeface="Lato"/>
              <a:sym typeface="Lato"/>
            </a:endParaRPr>
          </a:p>
        </p:txBody>
      </p:sp>
      <p:sp>
        <p:nvSpPr>
          <p:cNvPr id="185" name="Google Shape;185;p22"/>
          <p:cNvSpPr txBox="1"/>
          <p:nvPr/>
        </p:nvSpPr>
        <p:spPr>
          <a:xfrm>
            <a:off x="6233200" y="3768550"/>
            <a:ext cx="2068200" cy="743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Clr>
                <a:srgbClr val="000000"/>
              </a:buClr>
              <a:buSzPts val="1100"/>
              <a:buFont typeface="Arial"/>
              <a:buNone/>
            </a:pPr>
            <a:r>
              <a:rPr lang="en-US" sz="1100" b="1">
                <a:solidFill>
                  <a:schemeClr val="lt1"/>
                </a:solidFill>
                <a:latin typeface="Lato"/>
                <a:ea typeface="Lato"/>
                <a:cs typeface="Lato"/>
                <a:sym typeface="Lato"/>
              </a:rPr>
              <a:t>Trending twitter hashtags for FIFA </a:t>
            </a:r>
            <a:r>
              <a:rPr lang="en-US" sz="1100" b="1" err="1">
                <a:solidFill>
                  <a:schemeClr val="lt1"/>
                </a:solidFill>
                <a:latin typeface="Lato"/>
                <a:ea typeface="Lato"/>
                <a:cs typeface="Lato"/>
                <a:sym typeface="Lato"/>
              </a:rPr>
              <a:t>Worldcup</a:t>
            </a:r>
            <a:r>
              <a:rPr lang="en-US" sz="1100" b="1">
                <a:solidFill>
                  <a:schemeClr val="lt1"/>
                </a:solidFill>
                <a:latin typeface="Lato"/>
                <a:ea typeface="Lato"/>
                <a:cs typeface="Lato"/>
                <a:sym typeface="Lato"/>
              </a:rPr>
              <a:t> 2022</a:t>
            </a:r>
          </a:p>
        </p:txBody>
      </p:sp>
      <p:sp>
        <p:nvSpPr>
          <p:cNvPr id="2" name="Slide Number Placeholder 1">
            <a:extLst>
              <a:ext uri="{FF2B5EF4-FFF2-40B4-BE49-F238E27FC236}">
                <a16:creationId xmlns:a16="http://schemas.microsoft.com/office/drawing/2014/main" id="{FA06C8B5-BE97-12F3-266E-5E381FEC7908}"/>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7</a:t>
            </a:fld>
            <a:endParaRPr lang="en-GB"/>
          </a:p>
        </p:txBody>
      </p:sp>
    </p:spTree>
    <p:extLst>
      <p:ext uri="{BB962C8B-B14F-4D97-AF65-F5344CB8AC3E}">
        <p14:creationId xmlns:p14="http://schemas.microsoft.com/office/powerpoint/2010/main" val="2565707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30"/>
        <p:cNvGrpSpPr/>
        <p:nvPr/>
      </p:nvGrpSpPr>
      <p:grpSpPr>
        <a:xfrm>
          <a:off x="0" y="0"/>
          <a:ext cx="0" cy="0"/>
          <a:chOff x="0" y="0"/>
          <a:chExt cx="0" cy="0"/>
        </a:xfrm>
      </p:grpSpPr>
      <p:pic>
        <p:nvPicPr>
          <p:cNvPr id="7" name="Picture 6" descr="A picture containing text, iPod, electronics, computer">
            <a:extLst>
              <a:ext uri="{FF2B5EF4-FFF2-40B4-BE49-F238E27FC236}">
                <a16:creationId xmlns:a16="http://schemas.microsoft.com/office/drawing/2014/main" id="{B99BE8D5-A9C1-CE36-2FD3-BCFC852D9167}"/>
              </a:ext>
            </a:extLst>
          </p:cNvPr>
          <p:cNvPicPr>
            <a:picLocks noChangeAspect="1"/>
          </p:cNvPicPr>
          <p:nvPr/>
        </p:nvPicPr>
        <p:blipFill rotWithShape="1">
          <a:blip r:embed="rId3"/>
          <a:srcRect t="19149" r="807" b="13265"/>
          <a:stretch/>
        </p:blipFill>
        <p:spPr>
          <a:xfrm>
            <a:off x="830400" y="2100355"/>
            <a:ext cx="2480995" cy="1267842"/>
          </a:xfrm>
          <a:prstGeom prst="rect">
            <a:avLst/>
          </a:prstGeom>
        </p:spPr>
      </p:pic>
      <p:pic>
        <p:nvPicPr>
          <p:cNvPr id="4" name="Google Shape;232;p25">
            <a:extLst>
              <a:ext uri="{FF2B5EF4-FFF2-40B4-BE49-F238E27FC236}">
                <a16:creationId xmlns:a16="http://schemas.microsoft.com/office/drawing/2014/main" id="{CCBD1F30-DAF6-F1B3-1F72-F78E1DA322FE}"/>
              </a:ext>
            </a:extLst>
          </p:cNvPr>
          <p:cNvPicPr preferRelativeResize="0"/>
          <p:nvPr/>
        </p:nvPicPr>
        <p:blipFill rotWithShape="1">
          <a:blip r:embed="rId4">
            <a:alphaModFix/>
          </a:blip>
          <a:srcRect l="680" r="1655"/>
          <a:stretch/>
        </p:blipFill>
        <p:spPr>
          <a:xfrm>
            <a:off x="3321400" y="3382073"/>
            <a:ext cx="2501200" cy="1267837"/>
          </a:xfrm>
          <a:prstGeom prst="rect">
            <a:avLst/>
          </a:prstGeom>
          <a:noFill/>
          <a:ln>
            <a:noFill/>
          </a:ln>
        </p:spPr>
      </p:pic>
      <p:sp>
        <p:nvSpPr>
          <p:cNvPr id="233" name="Google Shape;233;p25"/>
          <p:cNvSpPr txBox="1"/>
          <p:nvPr/>
        </p:nvSpPr>
        <p:spPr>
          <a:xfrm>
            <a:off x="862816" y="24182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chemeClr val="dk2"/>
                </a:solidFill>
                <a:latin typeface="Lato"/>
                <a:ea typeface="Lato"/>
                <a:cs typeface="Lato"/>
                <a:sym typeface="Lato"/>
              </a:rPr>
              <a:t>1 </a:t>
            </a:r>
            <a:endParaRPr sz="3000" b="1">
              <a:solidFill>
                <a:schemeClr val="dk2"/>
              </a:solidFill>
              <a:latin typeface="Raleway"/>
              <a:ea typeface="Raleway"/>
              <a:cs typeface="Raleway"/>
              <a:sym typeface="Raleway"/>
            </a:endParaRPr>
          </a:p>
        </p:txBody>
      </p:sp>
      <p:sp>
        <p:nvSpPr>
          <p:cNvPr id="234" name="Google Shape;234;p25"/>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300">
                <a:solidFill>
                  <a:schemeClr val="lt1"/>
                </a:solidFill>
              </a:rPr>
              <a:t>Data Gathering</a:t>
            </a:r>
            <a:endParaRPr sz="1300">
              <a:solidFill>
                <a:schemeClr val="lt1"/>
              </a:solidFill>
            </a:endParaRPr>
          </a:p>
        </p:txBody>
      </p:sp>
      <p:sp>
        <p:nvSpPr>
          <p:cNvPr id="235" name="Google Shape;235;p25"/>
          <p:cNvSpPr txBox="1">
            <a:spLocks noGrp="1"/>
          </p:cNvSpPr>
          <p:nvPr>
            <p:ph type="body" idx="4294967295"/>
          </p:nvPr>
        </p:nvSpPr>
        <p:spPr>
          <a:xfrm>
            <a:off x="994321" y="3778577"/>
            <a:ext cx="2238300" cy="649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GB" sz="800">
                <a:solidFill>
                  <a:schemeClr val="lt1"/>
                </a:solidFill>
              </a:rPr>
              <a:t>Extracted FIFA 2022 World cup tweets for trending hashtags using </a:t>
            </a:r>
            <a:r>
              <a:rPr lang="en-GB" sz="800" err="1">
                <a:solidFill>
                  <a:schemeClr val="lt1"/>
                </a:solidFill>
              </a:rPr>
              <a:t>snscrape</a:t>
            </a:r>
            <a:r>
              <a:rPr lang="en-GB" sz="800">
                <a:solidFill>
                  <a:schemeClr val="lt1"/>
                </a:solidFill>
              </a:rPr>
              <a:t>. Collected almost 14GB data</a:t>
            </a:r>
            <a:endParaRPr sz="800">
              <a:solidFill>
                <a:schemeClr val="lt1"/>
              </a:solidFill>
            </a:endParaRPr>
          </a:p>
        </p:txBody>
      </p:sp>
      <p:sp>
        <p:nvSpPr>
          <p:cNvPr id="236" name="Google Shape;236;p25"/>
          <p:cNvSpPr/>
          <p:nvPr/>
        </p:nvSpPr>
        <p:spPr>
          <a:xfrm>
            <a:off x="3624130"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txBox="1"/>
          <p:nvPr/>
        </p:nvSpPr>
        <p:spPr>
          <a:xfrm>
            <a:off x="5320893" y="363322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chemeClr val="dk2"/>
                </a:solidFill>
                <a:latin typeface="Lato"/>
                <a:ea typeface="Lato"/>
                <a:cs typeface="Lato"/>
                <a:sym typeface="Lato"/>
              </a:rPr>
              <a:t>2</a:t>
            </a:r>
            <a:r>
              <a:rPr lang="en-GB" sz="3000" b="1">
                <a:solidFill>
                  <a:srgbClr val="FFFFFF"/>
                </a:solidFill>
                <a:latin typeface="Lato"/>
                <a:ea typeface="Lato"/>
                <a:cs typeface="Lato"/>
                <a:sym typeface="Lato"/>
              </a:rPr>
              <a:t> </a:t>
            </a:r>
            <a:endParaRPr sz="3000" b="1">
              <a:solidFill>
                <a:srgbClr val="FFFFFF"/>
              </a:solidFill>
              <a:latin typeface="Raleway"/>
              <a:ea typeface="Raleway"/>
              <a:cs typeface="Raleway"/>
              <a:sym typeface="Raleway"/>
            </a:endParaRPr>
          </a:p>
        </p:txBody>
      </p:sp>
      <p:sp>
        <p:nvSpPr>
          <p:cNvPr id="239" name="Google Shape;239;p25"/>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1300">
                <a:solidFill>
                  <a:schemeClr val="lt1"/>
                </a:solidFill>
              </a:rPr>
              <a:t>Data </a:t>
            </a:r>
            <a:r>
              <a:rPr lang="en-GB" sz="1300" err="1">
                <a:solidFill>
                  <a:schemeClr val="lt1"/>
                </a:solidFill>
              </a:rPr>
              <a:t>Preprocessing</a:t>
            </a:r>
            <a:endParaRPr sz="1300">
              <a:solidFill>
                <a:schemeClr val="lt1"/>
              </a:solidFill>
            </a:endParaRPr>
          </a:p>
        </p:txBody>
      </p:sp>
      <p:sp>
        <p:nvSpPr>
          <p:cNvPr id="240" name="Google Shape;240;p25"/>
          <p:cNvSpPr txBox="1">
            <a:spLocks noGrp="1"/>
          </p:cNvSpPr>
          <p:nvPr>
            <p:ph type="body" idx="4294967295"/>
          </p:nvPr>
        </p:nvSpPr>
        <p:spPr>
          <a:xfrm>
            <a:off x="3461603" y="2479462"/>
            <a:ext cx="2238300" cy="649800"/>
          </a:xfrm>
          <a:prstGeom prst="rect">
            <a:avLst/>
          </a:prstGeom>
        </p:spPr>
        <p:txBody>
          <a:bodyPr spcFirstLastPara="1" wrap="square" lIns="91425" tIns="91425" rIns="91425" bIns="91425" anchor="t" anchorCtr="0">
            <a:noAutofit/>
          </a:bodyPr>
          <a:lstStyle/>
          <a:p>
            <a:pPr marL="0" lvl="0" indent="0">
              <a:spcAft>
                <a:spcPts val="1200"/>
              </a:spcAft>
              <a:buNone/>
            </a:pPr>
            <a:r>
              <a:rPr lang="en-US" sz="800" err="1">
                <a:solidFill>
                  <a:schemeClr val="lt1"/>
                </a:solidFill>
              </a:rPr>
              <a:t>PySpark</a:t>
            </a:r>
            <a:r>
              <a:rPr lang="en-US" sz="800">
                <a:solidFill>
                  <a:schemeClr val="lt1"/>
                </a:solidFill>
              </a:rPr>
              <a:t> and Hadoop for handling and processing the big data. NLTK libraries to process tweets for Sentiment Analysis. </a:t>
            </a:r>
          </a:p>
        </p:txBody>
      </p:sp>
      <p:sp>
        <p:nvSpPr>
          <p:cNvPr id="242" name="Google Shape;242;p25"/>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1300">
                <a:solidFill>
                  <a:schemeClr val="lt1"/>
                </a:solidFill>
              </a:rPr>
              <a:t>Sentiment Analysis</a:t>
            </a:r>
            <a:endParaRPr sz="1300">
              <a:solidFill>
                <a:schemeClr val="lt1"/>
              </a:solidFill>
            </a:endParaRPr>
          </a:p>
        </p:txBody>
      </p:sp>
      <p:sp>
        <p:nvSpPr>
          <p:cNvPr id="243" name="Google Shape;243;p25"/>
          <p:cNvSpPr txBox="1">
            <a:spLocks noGrp="1"/>
          </p:cNvSpPr>
          <p:nvPr>
            <p:ph type="body" idx="4294967295"/>
          </p:nvPr>
        </p:nvSpPr>
        <p:spPr>
          <a:xfrm>
            <a:off x="5960978" y="3778577"/>
            <a:ext cx="2238300" cy="649800"/>
          </a:xfrm>
          <a:prstGeom prst="rect">
            <a:avLst/>
          </a:prstGeom>
        </p:spPr>
        <p:txBody>
          <a:bodyPr spcFirstLastPara="1" wrap="square" lIns="91425" tIns="91425" rIns="91425" bIns="91425" anchor="t" anchorCtr="0">
            <a:noAutofit/>
          </a:bodyPr>
          <a:lstStyle/>
          <a:p>
            <a:pPr marL="0" lvl="0" indent="0">
              <a:spcAft>
                <a:spcPts val="1200"/>
              </a:spcAft>
              <a:buNone/>
            </a:pPr>
            <a:r>
              <a:rPr lang="en-US" sz="800">
                <a:solidFill>
                  <a:schemeClr val="lt1"/>
                </a:solidFill>
              </a:rPr>
              <a:t>We will be using Machine learning model on Tweets to classify the Sentiments such as Logistic </a:t>
            </a:r>
            <a:r>
              <a:rPr lang="en-US" sz="800" err="1">
                <a:solidFill>
                  <a:schemeClr val="lt1"/>
                </a:solidFill>
              </a:rPr>
              <a:t>Regressio</a:t>
            </a:r>
            <a:r>
              <a:rPr lang="en-US" sz="800">
                <a:solidFill>
                  <a:schemeClr val="lt1"/>
                </a:solidFill>
              </a:rPr>
              <a:t> and Naive Bayes.</a:t>
            </a:r>
          </a:p>
        </p:txBody>
      </p:sp>
      <p:sp>
        <p:nvSpPr>
          <p:cNvPr id="244" name="Google Shape;244;p25"/>
          <p:cNvSpPr/>
          <p:nvPr/>
        </p:nvSpPr>
        <p:spPr>
          <a:xfrm rot="10800000" flipH="1">
            <a:off x="6069509" y="3360450"/>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5" name="Google Shape;245;p25"/>
          <p:cNvPicPr preferRelativeResize="0"/>
          <p:nvPr/>
        </p:nvPicPr>
        <p:blipFill rotWithShape="1">
          <a:blip r:embed="rId5">
            <a:alphaModFix/>
          </a:blip>
          <a:srcRect t="16207" b="16207"/>
          <a:stretch/>
        </p:blipFill>
        <p:spPr>
          <a:xfrm>
            <a:off x="5832606" y="2083764"/>
            <a:ext cx="2501198" cy="1267841"/>
          </a:xfrm>
          <a:prstGeom prst="rect">
            <a:avLst/>
          </a:prstGeom>
          <a:noFill/>
          <a:ln>
            <a:noFill/>
          </a:ln>
        </p:spPr>
      </p:pic>
      <p:sp>
        <p:nvSpPr>
          <p:cNvPr id="246" name="Google Shape;246;p25"/>
          <p:cNvSpPr/>
          <p:nvPr/>
        </p:nvSpPr>
        <p:spPr>
          <a:xfrm rot="10800000" flipH="1">
            <a:off x="967534" y="3360450"/>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txBox="1"/>
          <p:nvPr/>
        </p:nvSpPr>
        <p:spPr>
          <a:xfrm>
            <a:off x="5702600" y="23341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chemeClr val="dk2"/>
                </a:solidFill>
                <a:latin typeface="Lato"/>
                <a:ea typeface="Lato"/>
                <a:cs typeface="Lato"/>
                <a:sym typeface="Lato"/>
              </a:rPr>
              <a:t>3 </a:t>
            </a:r>
            <a:endParaRPr sz="3000" b="1">
              <a:solidFill>
                <a:schemeClr val="dk2"/>
              </a:solidFill>
              <a:latin typeface="Raleway"/>
              <a:ea typeface="Raleway"/>
              <a:cs typeface="Raleway"/>
              <a:sym typeface="Raleway"/>
            </a:endParaRPr>
          </a:p>
        </p:txBody>
      </p:sp>
      <p:sp>
        <p:nvSpPr>
          <p:cNvPr id="5" name="Google Shape;198;p24">
            <a:extLst>
              <a:ext uri="{FF2B5EF4-FFF2-40B4-BE49-F238E27FC236}">
                <a16:creationId xmlns:a16="http://schemas.microsoft.com/office/drawing/2014/main" id="{F8A1A0F8-FCDE-7925-3ACE-9DE63FFDACE6}"/>
              </a:ext>
            </a:extLst>
          </p:cNvPr>
          <p:cNvSpPr txBox="1">
            <a:spLocks/>
          </p:cNvSpPr>
          <p:nvPr/>
        </p:nvSpPr>
        <p:spPr>
          <a:xfrm>
            <a:off x="729450" y="1166250"/>
            <a:ext cx="37431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40">
                <a:solidFill>
                  <a:schemeClr val="lt1"/>
                </a:solidFill>
              </a:rPr>
              <a:t>Project Overview</a:t>
            </a:r>
          </a:p>
        </p:txBody>
      </p:sp>
      <p:sp>
        <p:nvSpPr>
          <p:cNvPr id="2" name="Slide Number Placeholder 1">
            <a:extLst>
              <a:ext uri="{FF2B5EF4-FFF2-40B4-BE49-F238E27FC236}">
                <a16:creationId xmlns:a16="http://schemas.microsoft.com/office/drawing/2014/main" id="{71AADE7E-D859-FD87-3D34-AF005E14862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8</a:t>
            </a:fld>
            <a:endParaRPr lang="en-GB"/>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3"/>
                                        </p:tgtEl>
                                        <p:attrNameLst>
                                          <p:attrName>style.visibility</p:attrName>
                                        </p:attrNameLst>
                                      </p:cBhvr>
                                      <p:to>
                                        <p:strVal val="visible"/>
                                      </p:to>
                                    </p:set>
                                    <p:anim calcmode="lin" valueType="num">
                                      <p:cBhvr additive="base">
                                        <p:cTn id="11" dur="500" fill="hold"/>
                                        <p:tgtEl>
                                          <p:spTgt spid="233"/>
                                        </p:tgtEl>
                                        <p:attrNameLst>
                                          <p:attrName>ppt_x</p:attrName>
                                        </p:attrNameLst>
                                      </p:cBhvr>
                                      <p:tavLst>
                                        <p:tav tm="0">
                                          <p:val>
                                            <p:strVal val="#ppt_x"/>
                                          </p:val>
                                        </p:tav>
                                        <p:tav tm="100000">
                                          <p:val>
                                            <p:strVal val="#ppt_x"/>
                                          </p:val>
                                        </p:tav>
                                      </p:tavLst>
                                    </p:anim>
                                    <p:anim calcmode="lin" valueType="num">
                                      <p:cBhvr additive="base">
                                        <p:cTn id="12" dur="500" fill="hold"/>
                                        <p:tgtEl>
                                          <p:spTgt spid="2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4"/>
                                        </p:tgtEl>
                                        <p:attrNameLst>
                                          <p:attrName>style.visibility</p:attrName>
                                        </p:attrNameLst>
                                      </p:cBhvr>
                                      <p:to>
                                        <p:strVal val="visible"/>
                                      </p:to>
                                    </p:set>
                                    <p:anim calcmode="lin" valueType="num">
                                      <p:cBhvr additive="base">
                                        <p:cTn id="15" dur="500" fill="hold"/>
                                        <p:tgtEl>
                                          <p:spTgt spid="234"/>
                                        </p:tgtEl>
                                        <p:attrNameLst>
                                          <p:attrName>ppt_x</p:attrName>
                                        </p:attrNameLst>
                                      </p:cBhvr>
                                      <p:tavLst>
                                        <p:tav tm="0">
                                          <p:val>
                                            <p:strVal val="#ppt_x"/>
                                          </p:val>
                                        </p:tav>
                                        <p:tav tm="100000">
                                          <p:val>
                                            <p:strVal val="#ppt_x"/>
                                          </p:val>
                                        </p:tav>
                                      </p:tavLst>
                                    </p:anim>
                                    <p:anim calcmode="lin" valueType="num">
                                      <p:cBhvr additive="base">
                                        <p:cTn id="16" dur="500" fill="hold"/>
                                        <p:tgtEl>
                                          <p:spTgt spid="2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5">
                                            <p:txEl>
                                              <p:pRg st="0" end="0"/>
                                            </p:txEl>
                                          </p:spTgt>
                                        </p:tgtEl>
                                        <p:attrNameLst>
                                          <p:attrName>style.visibility</p:attrName>
                                        </p:attrNameLst>
                                      </p:cBhvr>
                                      <p:to>
                                        <p:strVal val="visible"/>
                                      </p:to>
                                    </p:set>
                                    <p:anim calcmode="lin" valueType="num">
                                      <p:cBhvr additive="base">
                                        <p:cTn id="19" dur="500" fill="hold"/>
                                        <p:tgtEl>
                                          <p:spTgt spid="23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6"/>
                                        </p:tgtEl>
                                        <p:attrNameLst>
                                          <p:attrName>style.visibility</p:attrName>
                                        </p:attrNameLst>
                                      </p:cBhvr>
                                      <p:to>
                                        <p:strVal val="visible"/>
                                      </p:to>
                                    </p:set>
                                    <p:anim calcmode="lin" valueType="num">
                                      <p:cBhvr additive="base">
                                        <p:cTn id="23" dur="500" fill="hold"/>
                                        <p:tgtEl>
                                          <p:spTgt spid="246"/>
                                        </p:tgtEl>
                                        <p:attrNameLst>
                                          <p:attrName>ppt_x</p:attrName>
                                        </p:attrNameLst>
                                      </p:cBhvr>
                                      <p:tavLst>
                                        <p:tav tm="0">
                                          <p:val>
                                            <p:strVal val="#ppt_x"/>
                                          </p:val>
                                        </p:tav>
                                        <p:tav tm="100000">
                                          <p:val>
                                            <p:strVal val="#ppt_x"/>
                                          </p:val>
                                        </p:tav>
                                      </p:tavLst>
                                    </p:anim>
                                    <p:anim calcmode="lin" valueType="num">
                                      <p:cBhvr additive="base">
                                        <p:cTn id="24"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6"/>
                                        </p:tgtEl>
                                        <p:attrNameLst>
                                          <p:attrName>style.visibility</p:attrName>
                                        </p:attrNameLst>
                                      </p:cBhvr>
                                      <p:to>
                                        <p:strVal val="visible"/>
                                      </p:to>
                                    </p:set>
                                    <p:anim calcmode="lin" valueType="num">
                                      <p:cBhvr additive="base">
                                        <p:cTn id="33" dur="500" fill="hold"/>
                                        <p:tgtEl>
                                          <p:spTgt spid="236"/>
                                        </p:tgtEl>
                                        <p:attrNameLst>
                                          <p:attrName>ppt_x</p:attrName>
                                        </p:attrNameLst>
                                      </p:cBhvr>
                                      <p:tavLst>
                                        <p:tav tm="0">
                                          <p:val>
                                            <p:strVal val="#ppt_x"/>
                                          </p:val>
                                        </p:tav>
                                        <p:tav tm="100000">
                                          <p:val>
                                            <p:strVal val="#ppt_x"/>
                                          </p:val>
                                        </p:tav>
                                      </p:tavLst>
                                    </p:anim>
                                    <p:anim calcmode="lin" valueType="num">
                                      <p:cBhvr additive="base">
                                        <p:cTn id="34" dur="500" fill="hold"/>
                                        <p:tgtEl>
                                          <p:spTgt spid="2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9"/>
                                        </p:tgtEl>
                                        <p:attrNameLst>
                                          <p:attrName>style.visibility</p:attrName>
                                        </p:attrNameLst>
                                      </p:cBhvr>
                                      <p:to>
                                        <p:strVal val="visible"/>
                                      </p:to>
                                    </p:set>
                                    <p:anim calcmode="lin" valueType="num">
                                      <p:cBhvr additive="base">
                                        <p:cTn id="37" dur="500" fill="hold"/>
                                        <p:tgtEl>
                                          <p:spTgt spid="239"/>
                                        </p:tgtEl>
                                        <p:attrNameLst>
                                          <p:attrName>ppt_x</p:attrName>
                                        </p:attrNameLst>
                                      </p:cBhvr>
                                      <p:tavLst>
                                        <p:tav tm="0">
                                          <p:val>
                                            <p:strVal val="#ppt_x"/>
                                          </p:val>
                                        </p:tav>
                                        <p:tav tm="100000">
                                          <p:val>
                                            <p:strVal val="#ppt_x"/>
                                          </p:val>
                                        </p:tav>
                                      </p:tavLst>
                                    </p:anim>
                                    <p:anim calcmode="lin" valueType="num">
                                      <p:cBhvr additive="base">
                                        <p:cTn id="38" dur="500" fill="hold"/>
                                        <p:tgtEl>
                                          <p:spTgt spid="239"/>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40">
                                            <p:txEl>
                                              <p:pRg st="0" end="0"/>
                                            </p:txEl>
                                          </p:spTgt>
                                        </p:tgtEl>
                                        <p:attrNameLst>
                                          <p:attrName>style.visibility</p:attrName>
                                        </p:attrNameLst>
                                      </p:cBhvr>
                                      <p:to>
                                        <p:strVal val="visible"/>
                                      </p:to>
                                    </p:set>
                                    <p:anim calcmode="lin" valueType="num">
                                      <p:cBhvr additive="base">
                                        <p:cTn id="41" dur="500" fill="hold"/>
                                        <p:tgtEl>
                                          <p:spTgt spid="240">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40">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38"/>
                                        </p:tgtEl>
                                        <p:attrNameLst>
                                          <p:attrName>style.visibility</p:attrName>
                                        </p:attrNameLst>
                                      </p:cBhvr>
                                      <p:to>
                                        <p:strVal val="visible"/>
                                      </p:to>
                                    </p:set>
                                    <p:anim calcmode="lin" valueType="num">
                                      <p:cBhvr additive="base">
                                        <p:cTn id="45" dur="500" fill="hold"/>
                                        <p:tgtEl>
                                          <p:spTgt spid="238"/>
                                        </p:tgtEl>
                                        <p:attrNameLst>
                                          <p:attrName>ppt_x</p:attrName>
                                        </p:attrNameLst>
                                      </p:cBhvr>
                                      <p:tavLst>
                                        <p:tav tm="0">
                                          <p:val>
                                            <p:strVal val="#ppt_x"/>
                                          </p:val>
                                        </p:tav>
                                        <p:tav tm="100000">
                                          <p:val>
                                            <p:strVal val="#ppt_x"/>
                                          </p:val>
                                        </p:tav>
                                      </p:tavLst>
                                    </p:anim>
                                    <p:anim calcmode="lin" valueType="num">
                                      <p:cBhvr additive="base">
                                        <p:cTn id="46" dur="500" fill="hold"/>
                                        <p:tgtEl>
                                          <p:spTgt spid="238"/>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42"/>
                                        </p:tgtEl>
                                        <p:attrNameLst>
                                          <p:attrName>style.visibility</p:attrName>
                                        </p:attrNameLst>
                                      </p:cBhvr>
                                      <p:to>
                                        <p:strVal val="visible"/>
                                      </p:to>
                                    </p:set>
                                    <p:anim calcmode="lin" valueType="num">
                                      <p:cBhvr additive="base">
                                        <p:cTn id="51" dur="500" fill="hold"/>
                                        <p:tgtEl>
                                          <p:spTgt spid="242"/>
                                        </p:tgtEl>
                                        <p:attrNameLst>
                                          <p:attrName>ppt_x</p:attrName>
                                        </p:attrNameLst>
                                      </p:cBhvr>
                                      <p:tavLst>
                                        <p:tav tm="0">
                                          <p:val>
                                            <p:strVal val="#ppt_x"/>
                                          </p:val>
                                        </p:tav>
                                        <p:tav tm="100000">
                                          <p:val>
                                            <p:strVal val="#ppt_x"/>
                                          </p:val>
                                        </p:tav>
                                      </p:tavLst>
                                    </p:anim>
                                    <p:anim calcmode="lin" valueType="num">
                                      <p:cBhvr additive="base">
                                        <p:cTn id="52" dur="500" fill="hold"/>
                                        <p:tgtEl>
                                          <p:spTgt spid="242"/>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3">
                                            <p:txEl>
                                              <p:pRg st="0" end="0"/>
                                            </p:txEl>
                                          </p:spTgt>
                                        </p:tgtEl>
                                        <p:attrNameLst>
                                          <p:attrName>style.visibility</p:attrName>
                                        </p:attrNameLst>
                                      </p:cBhvr>
                                      <p:to>
                                        <p:strVal val="visible"/>
                                      </p:to>
                                    </p:set>
                                    <p:anim calcmode="lin" valueType="num">
                                      <p:cBhvr additive="base">
                                        <p:cTn id="55" dur="500" fill="hold"/>
                                        <p:tgtEl>
                                          <p:spTgt spid="243">
                                            <p:txEl>
                                              <p:pRg st="0" end="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43">
                                            <p:txEl>
                                              <p:pRg st="0" end="0"/>
                                            </p:txEl>
                                          </p:spTgt>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4"/>
                                        </p:tgtEl>
                                        <p:attrNameLst>
                                          <p:attrName>style.visibility</p:attrName>
                                        </p:attrNameLst>
                                      </p:cBhvr>
                                      <p:to>
                                        <p:strVal val="visible"/>
                                      </p:to>
                                    </p:set>
                                    <p:anim calcmode="lin" valueType="num">
                                      <p:cBhvr additive="base">
                                        <p:cTn id="59" dur="500" fill="hold"/>
                                        <p:tgtEl>
                                          <p:spTgt spid="244"/>
                                        </p:tgtEl>
                                        <p:attrNameLst>
                                          <p:attrName>ppt_x</p:attrName>
                                        </p:attrNameLst>
                                      </p:cBhvr>
                                      <p:tavLst>
                                        <p:tav tm="0">
                                          <p:val>
                                            <p:strVal val="#ppt_x"/>
                                          </p:val>
                                        </p:tav>
                                        <p:tav tm="100000">
                                          <p:val>
                                            <p:strVal val="#ppt_x"/>
                                          </p:val>
                                        </p:tav>
                                      </p:tavLst>
                                    </p:anim>
                                    <p:anim calcmode="lin" valueType="num">
                                      <p:cBhvr additive="base">
                                        <p:cTn id="60" dur="500" fill="hold"/>
                                        <p:tgtEl>
                                          <p:spTgt spid="244"/>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45"/>
                                        </p:tgtEl>
                                        <p:attrNameLst>
                                          <p:attrName>style.visibility</p:attrName>
                                        </p:attrNameLst>
                                      </p:cBhvr>
                                      <p:to>
                                        <p:strVal val="visible"/>
                                      </p:to>
                                    </p:set>
                                    <p:anim calcmode="lin" valueType="num">
                                      <p:cBhvr additive="base">
                                        <p:cTn id="63" dur="500" fill="hold"/>
                                        <p:tgtEl>
                                          <p:spTgt spid="245"/>
                                        </p:tgtEl>
                                        <p:attrNameLst>
                                          <p:attrName>ppt_x</p:attrName>
                                        </p:attrNameLst>
                                      </p:cBhvr>
                                      <p:tavLst>
                                        <p:tav tm="0">
                                          <p:val>
                                            <p:strVal val="#ppt_x"/>
                                          </p:val>
                                        </p:tav>
                                        <p:tav tm="100000">
                                          <p:val>
                                            <p:strVal val="#ppt_x"/>
                                          </p:val>
                                        </p:tav>
                                      </p:tavLst>
                                    </p:anim>
                                    <p:anim calcmode="lin" valueType="num">
                                      <p:cBhvr additive="base">
                                        <p:cTn id="64" dur="500" fill="hold"/>
                                        <p:tgtEl>
                                          <p:spTgt spid="245"/>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1"/>
                                        </p:tgtEl>
                                        <p:attrNameLst>
                                          <p:attrName>style.visibility</p:attrName>
                                        </p:attrNameLst>
                                      </p:cBhvr>
                                      <p:to>
                                        <p:strVal val="visible"/>
                                      </p:to>
                                    </p:set>
                                    <p:anim calcmode="lin" valueType="num">
                                      <p:cBhvr additive="base">
                                        <p:cTn id="67" dur="500" fill="hold"/>
                                        <p:tgtEl>
                                          <p:spTgt spid="241"/>
                                        </p:tgtEl>
                                        <p:attrNameLst>
                                          <p:attrName>ppt_x</p:attrName>
                                        </p:attrNameLst>
                                      </p:cBhvr>
                                      <p:tavLst>
                                        <p:tav tm="0">
                                          <p:val>
                                            <p:strVal val="#ppt_x"/>
                                          </p:val>
                                        </p:tav>
                                        <p:tav tm="100000">
                                          <p:val>
                                            <p:strVal val="#ppt_x"/>
                                          </p:val>
                                        </p:tav>
                                      </p:tavLst>
                                    </p:anim>
                                    <p:anim calcmode="lin" valueType="num">
                                      <p:cBhvr additive="base">
                                        <p:cTn id="68"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build="p"/>
      <p:bldP spid="236" grpId="0" animBg="1"/>
      <p:bldP spid="238" grpId="0"/>
      <p:bldP spid="239" grpId="0"/>
      <p:bldP spid="240" grpId="0" build="p"/>
      <p:bldP spid="242" grpId="0"/>
      <p:bldP spid="243" grpId="0" build="p"/>
      <p:bldP spid="244" grpId="0" animBg="1"/>
      <p:bldP spid="246" grpId="0" animBg="1"/>
      <p:bldP spid="24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80A25"/>
        </a:solidFill>
        <a:effectLst/>
      </p:bgPr>
    </p:bg>
    <p:spTree>
      <p:nvGrpSpPr>
        <p:cNvPr id="1" name="Shape 230"/>
        <p:cNvGrpSpPr/>
        <p:nvPr/>
      </p:nvGrpSpPr>
      <p:grpSpPr>
        <a:xfrm>
          <a:off x="0" y="0"/>
          <a:ext cx="0" cy="0"/>
          <a:chOff x="0" y="0"/>
          <a:chExt cx="0" cy="0"/>
        </a:xfrm>
      </p:grpSpPr>
      <p:pic>
        <p:nvPicPr>
          <p:cNvPr id="10" name="Google Shape;237;p25">
            <a:extLst>
              <a:ext uri="{FF2B5EF4-FFF2-40B4-BE49-F238E27FC236}">
                <a16:creationId xmlns:a16="http://schemas.microsoft.com/office/drawing/2014/main" id="{8CEEC46C-B4E8-00D6-266A-38BB0B57703E}"/>
              </a:ext>
            </a:extLst>
          </p:cNvPr>
          <p:cNvPicPr preferRelativeResize="0"/>
          <p:nvPr/>
        </p:nvPicPr>
        <p:blipFill rotWithShape="1">
          <a:blip r:embed="rId3">
            <a:alphaModFix/>
          </a:blip>
          <a:srcRect l="7885"/>
          <a:stretch/>
        </p:blipFill>
        <p:spPr>
          <a:xfrm>
            <a:off x="827703" y="2089747"/>
            <a:ext cx="2501196" cy="1267831"/>
          </a:xfrm>
          <a:prstGeom prst="rect">
            <a:avLst/>
          </a:prstGeom>
          <a:noFill/>
          <a:ln>
            <a:noFill/>
          </a:ln>
        </p:spPr>
      </p:pic>
      <p:pic>
        <p:nvPicPr>
          <p:cNvPr id="9" name="Picture 8" descr="Arrow&#10;&#10;Description automatically generated">
            <a:extLst>
              <a:ext uri="{FF2B5EF4-FFF2-40B4-BE49-F238E27FC236}">
                <a16:creationId xmlns:a16="http://schemas.microsoft.com/office/drawing/2014/main" id="{8A69FC6F-089A-2FAF-B19C-AB202B25378C}"/>
              </a:ext>
            </a:extLst>
          </p:cNvPr>
          <p:cNvPicPr>
            <a:picLocks noChangeAspect="1"/>
          </p:cNvPicPr>
          <p:nvPr/>
        </p:nvPicPr>
        <p:blipFill rotWithShape="1">
          <a:blip r:embed="rId4"/>
          <a:srcRect t="12499" r="12151" b="20763"/>
          <a:stretch/>
        </p:blipFill>
        <p:spPr>
          <a:xfrm>
            <a:off x="3341152" y="3368196"/>
            <a:ext cx="2478165" cy="1292573"/>
          </a:xfrm>
          <a:prstGeom prst="rect">
            <a:avLst/>
          </a:prstGeom>
        </p:spPr>
      </p:pic>
      <p:pic>
        <p:nvPicPr>
          <p:cNvPr id="7" name="Picture 6">
            <a:extLst>
              <a:ext uri="{FF2B5EF4-FFF2-40B4-BE49-F238E27FC236}">
                <a16:creationId xmlns:a16="http://schemas.microsoft.com/office/drawing/2014/main" id="{325D2C26-6845-1F0B-DF32-01209032E5F1}"/>
              </a:ext>
            </a:extLst>
          </p:cNvPr>
          <p:cNvPicPr>
            <a:picLocks noChangeAspect="1"/>
          </p:cNvPicPr>
          <p:nvPr/>
        </p:nvPicPr>
        <p:blipFill rotWithShape="1">
          <a:blip r:embed="rId5"/>
          <a:srcRect t="11533" b="20768"/>
          <a:stretch/>
        </p:blipFill>
        <p:spPr>
          <a:xfrm>
            <a:off x="5833988" y="2082336"/>
            <a:ext cx="2499816" cy="1269270"/>
          </a:xfrm>
          <a:prstGeom prst="rect">
            <a:avLst/>
          </a:prstGeom>
        </p:spPr>
      </p:pic>
      <p:sp>
        <p:nvSpPr>
          <p:cNvPr id="233" name="Google Shape;233;p25"/>
          <p:cNvSpPr txBox="1"/>
          <p:nvPr/>
        </p:nvSpPr>
        <p:spPr>
          <a:xfrm>
            <a:off x="2807401" y="2353429"/>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chemeClr val="dk2"/>
                </a:solidFill>
                <a:latin typeface="Lato"/>
                <a:ea typeface="Lato"/>
                <a:cs typeface="Lato"/>
                <a:sym typeface="Lato"/>
              </a:rPr>
              <a:t>4 </a:t>
            </a:r>
            <a:endParaRPr sz="3000" b="1">
              <a:solidFill>
                <a:schemeClr val="dk2"/>
              </a:solidFill>
              <a:latin typeface="Raleway"/>
              <a:ea typeface="Raleway"/>
              <a:cs typeface="Raleway"/>
              <a:sym typeface="Raleway"/>
            </a:endParaRPr>
          </a:p>
        </p:txBody>
      </p:sp>
      <p:sp>
        <p:nvSpPr>
          <p:cNvPr id="234" name="Google Shape;234;p25"/>
          <p:cNvSpPr txBox="1">
            <a:spLocks noGrp="1"/>
          </p:cNvSpPr>
          <p:nvPr>
            <p:ph type="title"/>
          </p:nvPr>
        </p:nvSpPr>
        <p:spPr>
          <a:xfrm>
            <a:off x="967528" y="3455478"/>
            <a:ext cx="2238300" cy="43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1300">
                <a:solidFill>
                  <a:schemeClr val="lt1"/>
                </a:solidFill>
              </a:rPr>
              <a:t>Data Visualization</a:t>
            </a:r>
            <a:endParaRPr sz="1300">
              <a:solidFill>
                <a:schemeClr val="lt1"/>
              </a:solidFill>
            </a:endParaRPr>
          </a:p>
        </p:txBody>
      </p:sp>
      <p:sp>
        <p:nvSpPr>
          <p:cNvPr id="235" name="Google Shape;235;p25"/>
          <p:cNvSpPr txBox="1">
            <a:spLocks noGrp="1"/>
          </p:cNvSpPr>
          <p:nvPr>
            <p:ph type="body" idx="4294967295"/>
          </p:nvPr>
        </p:nvSpPr>
        <p:spPr>
          <a:xfrm>
            <a:off x="994321" y="3778577"/>
            <a:ext cx="2238300" cy="649800"/>
          </a:xfrm>
          <a:prstGeom prst="rect">
            <a:avLst/>
          </a:prstGeom>
        </p:spPr>
        <p:txBody>
          <a:bodyPr spcFirstLastPara="1" wrap="square" lIns="91425" tIns="91425" rIns="91425" bIns="91425" anchor="t" anchorCtr="0">
            <a:noAutofit/>
          </a:bodyPr>
          <a:lstStyle/>
          <a:p>
            <a:pPr marL="0" lvl="0" indent="0">
              <a:spcAft>
                <a:spcPts val="1200"/>
              </a:spcAft>
              <a:buNone/>
            </a:pPr>
            <a:r>
              <a:rPr lang="en-US" sz="800">
                <a:solidFill>
                  <a:schemeClr val="lt1"/>
                </a:solidFill>
              </a:rPr>
              <a:t>React JS  with its map and chart components helps to create a dashboard  to visualize distribution of tweets based on sentiments, topics, mapping tweets on world map</a:t>
            </a:r>
          </a:p>
        </p:txBody>
      </p:sp>
      <p:sp>
        <p:nvSpPr>
          <p:cNvPr id="236" name="Google Shape;236;p25"/>
          <p:cNvSpPr/>
          <p:nvPr/>
        </p:nvSpPr>
        <p:spPr>
          <a:xfrm>
            <a:off x="3624130" y="3274596"/>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5"/>
          <p:cNvSpPr txBox="1"/>
          <p:nvPr/>
        </p:nvSpPr>
        <p:spPr>
          <a:xfrm>
            <a:off x="5095379" y="3633227"/>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chemeClr val="dk2"/>
                </a:solidFill>
                <a:latin typeface="Lato"/>
                <a:ea typeface="Lato"/>
                <a:cs typeface="Lato"/>
                <a:sym typeface="Lato"/>
              </a:rPr>
              <a:t>5</a:t>
            </a:r>
            <a:r>
              <a:rPr lang="en-GB" sz="3000" b="1">
                <a:solidFill>
                  <a:srgbClr val="FFFFFF"/>
                </a:solidFill>
                <a:latin typeface="Lato"/>
                <a:ea typeface="Lato"/>
                <a:cs typeface="Lato"/>
                <a:sym typeface="Lato"/>
              </a:rPr>
              <a:t> </a:t>
            </a:r>
            <a:endParaRPr sz="3000" b="1">
              <a:solidFill>
                <a:srgbClr val="FFFFFF"/>
              </a:solidFill>
              <a:latin typeface="Raleway"/>
              <a:ea typeface="Raleway"/>
              <a:cs typeface="Raleway"/>
              <a:sym typeface="Raleway"/>
            </a:endParaRPr>
          </a:p>
        </p:txBody>
      </p:sp>
      <p:sp>
        <p:nvSpPr>
          <p:cNvPr id="239" name="Google Shape;239;p25"/>
          <p:cNvSpPr txBox="1">
            <a:spLocks noGrp="1"/>
          </p:cNvSpPr>
          <p:nvPr>
            <p:ph type="title"/>
          </p:nvPr>
        </p:nvSpPr>
        <p:spPr>
          <a:xfrm>
            <a:off x="3464303" y="2176242"/>
            <a:ext cx="2238300" cy="43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1300">
                <a:solidFill>
                  <a:schemeClr val="lt1"/>
                </a:solidFill>
              </a:rPr>
              <a:t>Evaluation</a:t>
            </a:r>
            <a:endParaRPr sz="1300">
              <a:solidFill>
                <a:schemeClr val="lt1"/>
              </a:solidFill>
            </a:endParaRPr>
          </a:p>
        </p:txBody>
      </p:sp>
      <p:sp>
        <p:nvSpPr>
          <p:cNvPr id="240" name="Google Shape;240;p25"/>
          <p:cNvSpPr txBox="1">
            <a:spLocks noGrp="1"/>
          </p:cNvSpPr>
          <p:nvPr>
            <p:ph type="body" idx="4294967295"/>
          </p:nvPr>
        </p:nvSpPr>
        <p:spPr>
          <a:xfrm>
            <a:off x="3461603" y="2479462"/>
            <a:ext cx="2238300" cy="649800"/>
          </a:xfrm>
          <a:prstGeom prst="rect">
            <a:avLst/>
          </a:prstGeom>
        </p:spPr>
        <p:txBody>
          <a:bodyPr spcFirstLastPara="1" wrap="square" lIns="91425" tIns="91425" rIns="91425" bIns="91425" anchor="t" anchorCtr="0">
            <a:noAutofit/>
          </a:bodyPr>
          <a:lstStyle/>
          <a:p>
            <a:pPr marL="0" lvl="0" indent="0">
              <a:spcAft>
                <a:spcPts val="1200"/>
              </a:spcAft>
              <a:buNone/>
            </a:pPr>
            <a:r>
              <a:rPr lang="en-US" sz="800">
                <a:solidFill>
                  <a:schemeClr val="lt1"/>
                </a:solidFill>
              </a:rPr>
              <a:t>We evaluate the sentiment analysis models using standard evaluation metrics. We also calculate the query response time to evaluate scalability</a:t>
            </a:r>
          </a:p>
          <a:p>
            <a:pPr marL="0" lvl="0" indent="0" algn="l" rtl="0">
              <a:lnSpc>
                <a:spcPct val="115000"/>
              </a:lnSpc>
              <a:spcBef>
                <a:spcPts val="0"/>
              </a:spcBef>
              <a:spcAft>
                <a:spcPts val="1200"/>
              </a:spcAft>
              <a:buNone/>
            </a:pPr>
            <a:endParaRPr sz="1000">
              <a:solidFill>
                <a:schemeClr val="lt1"/>
              </a:solidFill>
            </a:endParaRPr>
          </a:p>
        </p:txBody>
      </p:sp>
      <p:sp>
        <p:nvSpPr>
          <p:cNvPr id="242" name="Google Shape;242;p25"/>
          <p:cNvSpPr txBox="1">
            <a:spLocks noGrp="1"/>
          </p:cNvSpPr>
          <p:nvPr>
            <p:ph type="title"/>
          </p:nvPr>
        </p:nvSpPr>
        <p:spPr>
          <a:xfrm>
            <a:off x="5960978" y="3455478"/>
            <a:ext cx="2238300" cy="4302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GB" sz="1300">
                <a:solidFill>
                  <a:schemeClr val="lt1"/>
                </a:solidFill>
              </a:rPr>
              <a:t>Conclusion</a:t>
            </a:r>
            <a:endParaRPr sz="1300">
              <a:solidFill>
                <a:schemeClr val="lt1"/>
              </a:solidFill>
            </a:endParaRPr>
          </a:p>
        </p:txBody>
      </p:sp>
      <p:sp>
        <p:nvSpPr>
          <p:cNvPr id="243" name="Google Shape;243;p25"/>
          <p:cNvSpPr txBox="1">
            <a:spLocks noGrp="1"/>
          </p:cNvSpPr>
          <p:nvPr>
            <p:ph type="body" idx="4294967295"/>
          </p:nvPr>
        </p:nvSpPr>
        <p:spPr>
          <a:xfrm>
            <a:off x="5960978" y="3778577"/>
            <a:ext cx="2238300" cy="649800"/>
          </a:xfrm>
          <a:prstGeom prst="rect">
            <a:avLst/>
          </a:prstGeom>
        </p:spPr>
        <p:txBody>
          <a:bodyPr spcFirstLastPara="1" wrap="square" lIns="91425" tIns="91425" rIns="91425" bIns="91425" anchor="t" anchorCtr="0">
            <a:noAutofit/>
          </a:bodyPr>
          <a:lstStyle/>
          <a:p>
            <a:pPr marL="0" lvl="0" indent="0">
              <a:spcAft>
                <a:spcPts val="1200"/>
              </a:spcAft>
              <a:buNone/>
            </a:pPr>
            <a:r>
              <a:rPr lang="en-US" sz="800">
                <a:solidFill>
                  <a:schemeClr val="lt1"/>
                </a:solidFill>
              </a:rPr>
              <a:t>Supervised ML models were used to learn sentiments from the custom dataset and the accuracy of Naïve Bayes and Logistic regression was evaluated and compared</a:t>
            </a:r>
          </a:p>
        </p:txBody>
      </p:sp>
      <p:sp>
        <p:nvSpPr>
          <p:cNvPr id="244" name="Google Shape;244;p25"/>
          <p:cNvSpPr/>
          <p:nvPr/>
        </p:nvSpPr>
        <p:spPr>
          <a:xfrm rot="10800000" flipH="1">
            <a:off x="6069509" y="3360450"/>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rot="10800000" flipH="1">
            <a:off x="967534" y="3360450"/>
            <a:ext cx="219600" cy="936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5"/>
          <p:cNvSpPr txBox="1"/>
          <p:nvPr/>
        </p:nvSpPr>
        <p:spPr>
          <a:xfrm>
            <a:off x="5702600" y="2334112"/>
            <a:ext cx="586500" cy="94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GB" sz="3000" b="1">
                <a:solidFill>
                  <a:schemeClr val="dk2"/>
                </a:solidFill>
                <a:latin typeface="Lato"/>
                <a:ea typeface="Lato"/>
                <a:cs typeface="Lato"/>
                <a:sym typeface="Lato"/>
              </a:rPr>
              <a:t>6 </a:t>
            </a:r>
            <a:endParaRPr sz="3000" b="1">
              <a:solidFill>
                <a:schemeClr val="dk2"/>
              </a:solidFill>
              <a:latin typeface="Raleway"/>
              <a:ea typeface="Raleway"/>
              <a:cs typeface="Raleway"/>
              <a:sym typeface="Raleway"/>
            </a:endParaRPr>
          </a:p>
        </p:txBody>
      </p:sp>
      <p:sp>
        <p:nvSpPr>
          <p:cNvPr id="5" name="Google Shape;198;p24">
            <a:extLst>
              <a:ext uri="{FF2B5EF4-FFF2-40B4-BE49-F238E27FC236}">
                <a16:creationId xmlns:a16="http://schemas.microsoft.com/office/drawing/2014/main" id="{F8A1A0F8-FCDE-7925-3ACE-9DE63FFDACE6}"/>
              </a:ext>
            </a:extLst>
          </p:cNvPr>
          <p:cNvSpPr txBox="1">
            <a:spLocks/>
          </p:cNvSpPr>
          <p:nvPr/>
        </p:nvSpPr>
        <p:spPr>
          <a:xfrm>
            <a:off x="729450" y="1166250"/>
            <a:ext cx="37431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2600"/>
              <a:buFont typeface="Raleway"/>
              <a:buNone/>
              <a:defRPr sz="2600" b="1" i="0" u="none" strike="noStrike" cap="none">
                <a:solidFill>
                  <a:schemeClr val="dk2"/>
                </a:solidFill>
                <a:latin typeface="Raleway"/>
                <a:ea typeface="Raleway"/>
                <a:cs typeface="Raleway"/>
                <a:sym typeface="Raleway"/>
              </a:defRPr>
            </a:lvl9pPr>
          </a:lstStyle>
          <a:p>
            <a:pPr>
              <a:buSzPts val="990"/>
            </a:pPr>
            <a:r>
              <a:rPr lang="en-GB" sz="2840">
                <a:solidFill>
                  <a:schemeClr val="lt1"/>
                </a:solidFill>
              </a:rPr>
              <a:t>Project Overview</a:t>
            </a:r>
          </a:p>
        </p:txBody>
      </p:sp>
      <p:sp>
        <p:nvSpPr>
          <p:cNvPr id="2" name="Slide Number Placeholder 1">
            <a:extLst>
              <a:ext uri="{FF2B5EF4-FFF2-40B4-BE49-F238E27FC236}">
                <a16:creationId xmlns:a16="http://schemas.microsoft.com/office/drawing/2014/main" id="{71AADE7E-D859-FD87-3D34-AF005E148620}"/>
              </a:ext>
            </a:extLst>
          </p:cNvPr>
          <p:cNvSpPr>
            <a:spLocks noGrp="1"/>
          </p:cNvSpPr>
          <p:nvPr>
            <p:ph type="sldNum" idx="12"/>
          </p:nvPr>
        </p:nvSpPr>
        <p:spPr/>
        <p:txBody>
          <a:bodyPr>
            <a:normAutofit lnSpcReduction="10000"/>
          </a:bodyPr>
          <a:lstStyle/>
          <a:p>
            <a:pPr marL="0" lvl="0" indent="0" algn="r" rtl="0">
              <a:spcBef>
                <a:spcPts val="0"/>
              </a:spcBef>
              <a:spcAft>
                <a:spcPts val="0"/>
              </a:spcAft>
              <a:buNone/>
            </a:pPr>
            <a:fld id="{00000000-1234-1234-1234-123412341234}" type="slidenum">
              <a:rPr lang="en-GB" smtClean="0"/>
              <a:t>9</a:t>
            </a:fld>
            <a:endParaRPr lang="en-GB"/>
          </a:p>
        </p:txBody>
      </p:sp>
    </p:spTree>
    <p:extLst>
      <p:ext uri="{BB962C8B-B14F-4D97-AF65-F5344CB8AC3E}">
        <p14:creationId xmlns:p14="http://schemas.microsoft.com/office/powerpoint/2010/main" val="1391067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3"/>
                                        </p:tgtEl>
                                        <p:attrNameLst>
                                          <p:attrName>style.visibility</p:attrName>
                                        </p:attrNameLst>
                                      </p:cBhvr>
                                      <p:to>
                                        <p:strVal val="visible"/>
                                      </p:to>
                                    </p:set>
                                    <p:anim calcmode="lin" valueType="num">
                                      <p:cBhvr additive="base">
                                        <p:cTn id="11" dur="500" fill="hold"/>
                                        <p:tgtEl>
                                          <p:spTgt spid="233"/>
                                        </p:tgtEl>
                                        <p:attrNameLst>
                                          <p:attrName>ppt_x</p:attrName>
                                        </p:attrNameLst>
                                      </p:cBhvr>
                                      <p:tavLst>
                                        <p:tav tm="0">
                                          <p:val>
                                            <p:strVal val="#ppt_x"/>
                                          </p:val>
                                        </p:tav>
                                        <p:tav tm="100000">
                                          <p:val>
                                            <p:strVal val="#ppt_x"/>
                                          </p:val>
                                        </p:tav>
                                      </p:tavLst>
                                    </p:anim>
                                    <p:anim calcmode="lin" valueType="num">
                                      <p:cBhvr additive="base">
                                        <p:cTn id="12" dur="500" fill="hold"/>
                                        <p:tgtEl>
                                          <p:spTgt spid="2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4"/>
                                        </p:tgtEl>
                                        <p:attrNameLst>
                                          <p:attrName>style.visibility</p:attrName>
                                        </p:attrNameLst>
                                      </p:cBhvr>
                                      <p:to>
                                        <p:strVal val="visible"/>
                                      </p:to>
                                    </p:set>
                                    <p:anim calcmode="lin" valueType="num">
                                      <p:cBhvr additive="base">
                                        <p:cTn id="15" dur="500" fill="hold"/>
                                        <p:tgtEl>
                                          <p:spTgt spid="234"/>
                                        </p:tgtEl>
                                        <p:attrNameLst>
                                          <p:attrName>ppt_x</p:attrName>
                                        </p:attrNameLst>
                                      </p:cBhvr>
                                      <p:tavLst>
                                        <p:tav tm="0">
                                          <p:val>
                                            <p:strVal val="#ppt_x"/>
                                          </p:val>
                                        </p:tav>
                                        <p:tav tm="100000">
                                          <p:val>
                                            <p:strVal val="#ppt_x"/>
                                          </p:val>
                                        </p:tav>
                                      </p:tavLst>
                                    </p:anim>
                                    <p:anim calcmode="lin" valueType="num">
                                      <p:cBhvr additive="base">
                                        <p:cTn id="16" dur="500" fill="hold"/>
                                        <p:tgtEl>
                                          <p:spTgt spid="23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35">
                                            <p:txEl>
                                              <p:pRg st="0" end="0"/>
                                            </p:txEl>
                                          </p:spTgt>
                                        </p:tgtEl>
                                        <p:attrNameLst>
                                          <p:attrName>style.visibility</p:attrName>
                                        </p:attrNameLst>
                                      </p:cBhvr>
                                      <p:to>
                                        <p:strVal val="visible"/>
                                      </p:to>
                                    </p:set>
                                    <p:anim calcmode="lin" valueType="num">
                                      <p:cBhvr additive="base">
                                        <p:cTn id="19" dur="500" fill="hold"/>
                                        <p:tgtEl>
                                          <p:spTgt spid="23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
                                            <p:txEl>
                                              <p:pRg st="0" end="0"/>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46"/>
                                        </p:tgtEl>
                                        <p:attrNameLst>
                                          <p:attrName>style.visibility</p:attrName>
                                        </p:attrNameLst>
                                      </p:cBhvr>
                                      <p:to>
                                        <p:strVal val="visible"/>
                                      </p:to>
                                    </p:set>
                                    <p:anim calcmode="lin" valueType="num">
                                      <p:cBhvr additive="base">
                                        <p:cTn id="23" dur="500" fill="hold"/>
                                        <p:tgtEl>
                                          <p:spTgt spid="246"/>
                                        </p:tgtEl>
                                        <p:attrNameLst>
                                          <p:attrName>ppt_x</p:attrName>
                                        </p:attrNameLst>
                                      </p:cBhvr>
                                      <p:tavLst>
                                        <p:tav tm="0">
                                          <p:val>
                                            <p:strVal val="#ppt_x"/>
                                          </p:val>
                                        </p:tav>
                                        <p:tav tm="100000">
                                          <p:val>
                                            <p:strVal val="#ppt_x"/>
                                          </p:val>
                                        </p:tav>
                                      </p:tavLst>
                                    </p:anim>
                                    <p:anim calcmode="lin" valueType="num">
                                      <p:cBhvr additive="base">
                                        <p:cTn id="24" dur="500" fill="hold"/>
                                        <p:tgtEl>
                                          <p:spTgt spid="24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500" fill="hold"/>
                                        <p:tgtEl>
                                          <p:spTgt spid="9"/>
                                        </p:tgtEl>
                                        <p:attrNameLst>
                                          <p:attrName>ppt_x</p:attrName>
                                        </p:attrNameLst>
                                      </p:cBhvr>
                                      <p:tavLst>
                                        <p:tav tm="0">
                                          <p:val>
                                            <p:strVal val="#ppt_x"/>
                                          </p:val>
                                        </p:tav>
                                        <p:tav tm="100000">
                                          <p:val>
                                            <p:strVal val="#ppt_x"/>
                                          </p:val>
                                        </p:tav>
                                      </p:tavLst>
                                    </p:anim>
                                    <p:anim calcmode="lin" valueType="num">
                                      <p:cBhvr additive="base">
                                        <p:cTn id="30" dur="5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36"/>
                                        </p:tgtEl>
                                        <p:attrNameLst>
                                          <p:attrName>style.visibility</p:attrName>
                                        </p:attrNameLst>
                                      </p:cBhvr>
                                      <p:to>
                                        <p:strVal val="visible"/>
                                      </p:to>
                                    </p:set>
                                    <p:anim calcmode="lin" valueType="num">
                                      <p:cBhvr additive="base">
                                        <p:cTn id="33" dur="500" fill="hold"/>
                                        <p:tgtEl>
                                          <p:spTgt spid="236"/>
                                        </p:tgtEl>
                                        <p:attrNameLst>
                                          <p:attrName>ppt_x</p:attrName>
                                        </p:attrNameLst>
                                      </p:cBhvr>
                                      <p:tavLst>
                                        <p:tav tm="0">
                                          <p:val>
                                            <p:strVal val="#ppt_x"/>
                                          </p:val>
                                        </p:tav>
                                        <p:tav tm="100000">
                                          <p:val>
                                            <p:strVal val="#ppt_x"/>
                                          </p:val>
                                        </p:tav>
                                      </p:tavLst>
                                    </p:anim>
                                    <p:anim calcmode="lin" valueType="num">
                                      <p:cBhvr additive="base">
                                        <p:cTn id="34" dur="500" fill="hold"/>
                                        <p:tgtEl>
                                          <p:spTgt spid="23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8"/>
                                        </p:tgtEl>
                                        <p:attrNameLst>
                                          <p:attrName>style.visibility</p:attrName>
                                        </p:attrNameLst>
                                      </p:cBhvr>
                                      <p:to>
                                        <p:strVal val="visible"/>
                                      </p:to>
                                    </p:set>
                                    <p:anim calcmode="lin" valueType="num">
                                      <p:cBhvr additive="base">
                                        <p:cTn id="37" dur="500" fill="hold"/>
                                        <p:tgtEl>
                                          <p:spTgt spid="238"/>
                                        </p:tgtEl>
                                        <p:attrNameLst>
                                          <p:attrName>ppt_x</p:attrName>
                                        </p:attrNameLst>
                                      </p:cBhvr>
                                      <p:tavLst>
                                        <p:tav tm="0">
                                          <p:val>
                                            <p:strVal val="#ppt_x"/>
                                          </p:val>
                                        </p:tav>
                                        <p:tav tm="100000">
                                          <p:val>
                                            <p:strVal val="#ppt_x"/>
                                          </p:val>
                                        </p:tav>
                                      </p:tavLst>
                                    </p:anim>
                                    <p:anim calcmode="lin" valueType="num">
                                      <p:cBhvr additive="base">
                                        <p:cTn id="38" dur="500" fill="hold"/>
                                        <p:tgtEl>
                                          <p:spTgt spid="23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39"/>
                                        </p:tgtEl>
                                        <p:attrNameLst>
                                          <p:attrName>style.visibility</p:attrName>
                                        </p:attrNameLst>
                                      </p:cBhvr>
                                      <p:to>
                                        <p:strVal val="visible"/>
                                      </p:to>
                                    </p:set>
                                    <p:anim calcmode="lin" valueType="num">
                                      <p:cBhvr additive="base">
                                        <p:cTn id="41" dur="500" fill="hold"/>
                                        <p:tgtEl>
                                          <p:spTgt spid="239"/>
                                        </p:tgtEl>
                                        <p:attrNameLst>
                                          <p:attrName>ppt_x</p:attrName>
                                        </p:attrNameLst>
                                      </p:cBhvr>
                                      <p:tavLst>
                                        <p:tav tm="0">
                                          <p:val>
                                            <p:strVal val="#ppt_x"/>
                                          </p:val>
                                        </p:tav>
                                        <p:tav tm="100000">
                                          <p:val>
                                            <p:strVal val="#ppt_x"/>
                                          </p:val>
                                        </p:tav>
                                      </p:tavLst>
                                    </p:anim>
                                    <p:anim calcmode="lin" valueType="num">
                                      <p:cBhvr additive="base">
                                        <p:cTn id="42" dur="500" fill="hold"/>
                                        <p:tgtEl>
                                          <p:spTgt spid="23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240">
                                            <p:txEl>
                                              <p:pRg st="0" end="0"/>
                                            </p:txEl>
                                          </p:spTgt>
                                        </p:tgtEl>
                                        <p:attrNameLst>
                                          <p:attrName>style.visibility</p:attrName>
                                        </p:attrNameLst>
                                      </p:cBhvr>
                                      <p:to>
                                        <p:strVal val="visible"/>
                                      </p:to>
                                    </p:set>
                                    <p:anim calcmode="lin" valueType="num">
                                      <p:cBhvr additive="base">
                                        <p:cTn id="45" dur="500" fill="hold"/>
                                        <p:tgtEl>
                                          <p:spTgt spid="240">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 calcmode="lin" valueType="num">
                                      <p:cBhvr additive="base">
                                        <p:cTn id="51" dur="500" fill="hold"/>
                                        <p:tgtEl>
                                          <p:spTgt spid="7"/>
                                        </p:tgtEl>
                                        <p:attrNameLst>
                                          <p:attrName>ppt_x</p:attrName>
                                        </p:attrNameLst>
                                      </p:cBhvr>
                                      <p:tavLst>
                                        <p:tav tm="0">
                                          <p:val>
                                            <p:strVal val="#ppt_x"/>
                                          </p:val>
                                        </p:tav>
                                        <p:tav tm="100000">
                                          <p:val>
                                            <p:strVal val="#ppt_x"/>
                                          </p:val>
                                        </p:tav>
                                      </p:tavLst>
                                    </p:anim>
                                    <p:anim calcmode="lin" valueType="num">
                                      <p:cBhvr additive="base">
                                        <p:cTn id="52" dur="500" fill="hold"/>
                                        <p:tgtEl>
                                          <p:spTgt spid="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242"/>
                                        </p:tgtEl>
                                        <p:attrNameLst>
                                          <p:attrName>style.visibility</p:attrName>
                                        </p:attrNameLst>
                                      </p:cBhvr>
                                      <p:to>
                                        <p:strVal val="visible"/>
                                      </p:to>
                                    </p:set>
                                    <p:anim calcmode="lin" valueType="num">
                                      <p:cBhvr additive="base">
                                        <p:cTn id="55" dur="500" fill="hold"/>
                                        <p:tgtEl>
                                          <p:spTgt spid="242"/>
                                        </p:tgtEl>
                                        <p:attrNameLst>
                                          <p:attrName>ppt_x</p:attrName>
                                        </p:attrNameLst>
                                      </p:cBhvr>
                                      <p:tavLst>
                                        <p:tav tm="0">
                                          <p:val>
                                            <p:strVal val="#ppt_x"/>
                                          </p:val>
                                        </p:tav>
                                        <p:tav tm="100000">
                                          <p:val>
                                            <p:strVal val="#ppt_x"/>
                                          </p:val>
                                        </p:tav>
                                      </p:tavLst>
                                    </p:anim>
                                    <p:anim calcmode="lin" valueType="num">
                                      <p:cBhvr additive="base">
                                        <p:cTn id="56" dur="500" fill="hold"/>
                                        <p:tgtEl>
                                          <p:spTgt spid="242"/>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3">
                                            <p:txEl>
                                              <p:pRg st="0" end="0"/>
                                            </p:txEl>
                                          </p:spTgt>
                                        </p:tgtEl>
                                        <p:attrNameLst>
                                          <p:attrName>style.visibility</p:attrName>
                                        </p:attrNameLst>
                                      </p:cBhvr>
                                      <p:to>
                                        <p:strVal val="visible"/>
                                      </p:to>
                                    </p:set>
                                    <p:anim calcmode="lin" valueType="num">
                                      <p:cBhvr additive="base">
                                        <p:cTn id="59" dur="500" fill="hold"/>
                                        <p:tgtEl>
                                          <p:spTgt spid="243">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43">
                                            <p:txEl>
                                              <p:pRg st="0" end="0"/>
                                            </p:txEl>
                                          </p:spTgt>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4"/>
                                        </p:tgtEl>
                                        <p:attrNameLst>
                                          <p:attrName>style.visibility</p:attrName>
                                        </p:attrNameLst>
                                      </p:cBhvr>
                                      <p:to>
                                        <p:strVal val="visible"/>
                                      </p:to>
                                    </p:set>
                                    <p:anim calcmode="lin" valueType="num">
                                      <p:cBhvr additive="base">
                                        <p:cTn id="63" dur="500" fill="hold"/>
                                        <p:tgtEl>
                                          <p:spTgt spid="244"/>
                                        </p:tgtEl>
                                        <p:attrNameLst>
                                          <p:attrName>ppt_x</p:attrName>
                                        </p:attrNameLst>
                                      </p:cBhvr>
                                      <p:tavLst>
                                        <p:tav tm="0">
                                          <p:val>
                                            <p:strVal val="#ppt_x"/>
                                          </p:val>
                                        </p:tav>
                                        <p:tav tm="100000">
                                          <p:val>
                                            <p:strVal val="#ppt_x"/>
                                          </p:val>
                                        </p:tav>
                                      </p:tavLst>
                                    </p:anim>
                                    <p:anim calcmode="lin" valueType="num">
                                      <p:cBhvr additive="base">
                                        <p:cTn id="64" dur="500" fill="hold"/>
                                        <p:tgtEl>
                                          <p:spTgt spid="244"/>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1"/>
                                        </p:tgtEl>
                                        <p:attrNameLst>
                                          <p:attrName>style.visibility</p:attrName>
                                        </p:attrNameLst>
                                      </p:cBhvr>
                                      <p:to>
                                        <p:strVal val="visible"/>
                                      </p:to>
                                    </p:set>
                                    <p:anim calcmode="lin" valueType="num">
                                      <p:cBhvr additive="base">
                                        <p:cTn id="67" dur="500" fill="hold"/>
                                        <p:tgtEl>
                                          <p:spTgt spid="241"/>
                                        </p:tgtEl>
                                        <p:attrNameLst>
                                          <p:attrName>ppt_x</p:attrName>
                                        </p:attrNameLst>
                                      </p:cBhvr>
                                      <p:tavLst>
                                        <p:tav tm="0">
                                          <p:val>
                                            <p:strVal val="#ppt_x"/>
                                          </p:val>
                                        </p:tav>
                                        <p:tav tm="100000">
                                          <p:val>
                                            <p:strVal val="#ppt_x"/>
                                          </p:val>
                                        </p:tav>
                                      </p:tavLst>
                                    </p:anim>
                                    <p:anim calcmode="lin" valueType="num">
                                      <p:cBhvr additive="base">
                                        <p:cTn id="68" dur="500" fill="hold"/>
                                        <p:tgtEl>
                                          <p:spTgt spid="2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p:bldP spid="235" grpId="0" build="p"/>
      <p:bldP spid="236" grpId="0" animBg="1"/>
      <p:bldP spid="238" grpId="0"/>
      <p:bldP spid="239" grpId="0"/>
      <p:bldP spid="240" grpId="0" build="p"/>
      <p:bldP spid="242" grpId="0"/>
      <p:bldP spid="243" grpId="0" build="p"/>
      <p:bldP spid="244" grpId="0" animBg="1"/>
      <p:bldP spid="246" grpId="0" animBg="1"/>
      <p:bldP spid="241" grpId="0"/>
    </p:bld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8D9F8421E245408C3F4ADC592B2A22" ma:contentTypeVersion="2" ma:contentTypeDescription="Create a new document." ma:contentTypeScope="" ma:versionID="36efcbf81f962e7da9391b2419447e0b">
  <xsd:schema xmlns:xsd="http://www.w3.org/2001/XMLSchema" xmlns:xs="http://www.w3.org/2001/XMLSchema" xmlns:p="http://schemas.microsoft.com/office/2006/metadata/properties" xmlns:ns3="5a3d6b44-17a4-4884-a8cb-862f6d17c471" targetNamespace="http://schemas.microsoft.com/office/2006/metadata/properties" ma:root="true" ma:fieldsID="a66f8bb904125a150e4b962838819f15" ns3:_="">
    <xsd:import namespace="5a3d6b44-17a4-4884-a8cb-862f6d17c471"/>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a3d6b44-17a4-4884-a8cb-862f6d17c4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8BF9B89-C739-47AD-898D-5E6D1FA488C5}">
  <ds:schemaRefs>
    <ds:schemaRef ds:uri="5a3d6b44-17a4-4884-a8cb-862f6d17c47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FCAF9AB-A450-4041-B646-8938C146CB5D}">
  <ds:schemaRefs>
    <ds:schemaRef ds:uri="5a3d6b44-17a4-4884-a8cb-862f6d17c47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2355FA-74D4-4A91-B98F-18F0B7F9EEB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4474</Words>
  <Application>Microsoft Office PowerPoint</Application>
  <PresentationFormat>On-screen Show (16:9)</PresentationFormat>
  <Paragraphs>405</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Lato Black</vt:lpstr>
      <vt:lpstr>Raleway</vt:lpstr>
      <vt:lpstr>Arial</vt:lpstr>
      <vt:lpstr>Lato</vt:lpstr>
      <vt:lpstr>Roboto</vt:lpstr>
      <vt:lpstr>Wingdings</vt:lpstr>
      <vt:lpstr>sourcesans</vt:lpstr>
      <vt:lpstr>Linux Libertine</vt:lpstr>
      <vt:lpstr>Streamline</vt:lpstr>
      <vt:lpstr>Twitter Data Analysis</vt:lpstr>
      <vt:lpstr>Table of Contents</vt:lpstr>
      <vt:lpstr>Background &amp; Motivation</vt:lpstr>
      <vt:lpstr>Relevance of work</vt:lpstr>
      <vt:lpstr>Relevance of work</vt:lpstr>
      <vt:lpstr>Relevance of work</vt:lpstr>
      <vt:lpstr>Relevance of work</vt:lpstr>
      <vt:lpstr>Data Gathering</vt:lpstr>
      <vt:lpstr>Data Visualization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Visualization Dashboard Demo</vt:lpstr>
      <vt:lpstr>Related Work</vt:lpstr>
      <vt:lpstr>PowerPoint Presentation</vt:lpstr>
      <vt:lpstr>Interesting fact! </vt:lpstr>
      <vt:lpstr>Thank you</vt:lpstr>
      <vt:lpstr>PowerPoint Presentation</vt:lpstr>
      <vt:lpstr>PowerPoint Presentation</vt:lpstr>
      <vt:lpstr>Overview of work done</vt:lpstr>
      <vt:lpstr>References</vt:lpstr>
      <vt:lpstr>PowerPoint Presentation</vt:lpstr>
      <vt:lpstr>PowerPoint Presentation</vt:lpstr>
      <vt:lpstr>Motivation</vt:lpstr>
      <vt:lpstr>Twitter Trends</vt:lpstr>
      <vt:lpstr>Data Collection/Scraping using Twitter API </vt:lpstr>
      <vt:lpstr>Meet Our Team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Data Analysis</dc:title>
  <dc:creator>Vineet</dc:creator>
  <cp:lastModifiedBy>Vineet Naique Dhaimodker</cp:lastModifiedBy>
  <cp:revision>1</cp:revision>
  <dcterms:modified xsi:type="dcterms:W3CDTF">2022-12-07T07:43:52Z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0x010100488D9F8421E245408C3F4ADC592B2A22</vt:lpwstr>
  </property>
</Properties>
</file>